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</p:sldMasterIdLst>
  <p:notesMasterIdLst>
    <p:notesMasterId r:id="rId10"/>
  </p:notesMasterIdLst>
  <p:sldIdLst>
    <p:sldId id="260" r:id="rId5"/>
    <p:sldId id="261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C19608-D633-4135-8EC8-B2175B26F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F277A2-94D4-4E87-87B1-98800D588587}" type="slidenum">
              <a:rPr lang="en-GB"/>
              <a:pPr/>
              <a:t>5</a:t>
            </a:fld>
            <a:endParaRPr lang="en-GB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z="1600" smtClean="0">
                <a:latin typeface="ScalaSansLF-Regular" pitchFamily="2" charset="0"/>
              </a:rPr>
              <a:t>Micro detail not important – should be in packs</a:t>
            </a:r>
          </a:p>
          <a:p>
            <a:pPr eaLnBrk="1" hangingPunct="1"/>
            <a:endParaRPr lang="en-GB" sz="1600" smtClean="0">
              <a:latin typeface="ScalaSansLF-Regular" pitchFamily="2" charset="0"/>
            </a:endParaRPr>
          </a:p>
          <a:p>
            <a:pPr eaLnBrk="1" hangingPunct="1">
              <a:buFontTx/>
              <a:buChar char="•"/>
            </a:pPr>
            <a:r>
              <a:rPr lang="en-GB" sz="1600" smtClean="0">
                <a:latin typeface="ScalaSansLF-Regular" pitchFamily="2" charset="0"/>
              </a:rPr>
              <a:t>Slide confirms lending industry still gasping for breath and coming to terms with Government ownership – 44% of mortgage market has substantial Government ownership</a:t>
            </a:r>
          </a:p>
          <a:p>
            <a:pPr eaLnBrk="1" hangingPunct="1"/>
            <a:endParaRPr lang="en-GB" sz="1600" smtClean="0">
              <a:latin typeface="ScalaSansLF-Regular" pitchFamily="2" charset="0"/>
            </a:endParaRPr>
          </a:p>
          <a:p>
            <a:pPr eaLnBrk="1" hangingPunct="1">
              <a:buFontTx/>
              <a:buChar char="•"/>
            </a:pPr>
            <a:r>
              <a:rPr lang="en-GB" sz="1600" smtClean="0">
                <a:latin typeface="ScalaSansLF-Regular" pitchFamily="2" charset="0"/>
              </a:rPr>
              <a:t>Further structural changes will come out of EU rulings – sale of C&amp;G / W&amp;G</a:t>
            </a:r>
          </a:p>
          <a:p>
            <a:pPr eaLnBrk="1" hangingPunct="1"/>
            <a:endParaRPr lang="en-GB" sz="1600" smtClean="0">
              <a:latin typeface="ScalaSansLF-Regular" pitchFamily="2" charset="0"/>
            </a:endParaRPr>
          </a:p>
          <a:p>
            <a:pPr eaLnBrk="1" hangingPunct="1">
              <a:buFontTx/>
              <a:buChar char="•"/>
            </a:pPr>
            <a:r>
              <a:rPr lang="en-GB" sz="1600" smtClean="0">
                <a:latin typeface="ScalaSansLF-Regular" pitchFamily="2" charset="0"/>
              </a:rPr>
              <a:t>On right hand slide will see some with strong Balance Sheets grow market share – notably Abbey / HSBC </a:t>
            </a:r>
          </a:p>
          <a:p>
            <a:pPr eaLnBrk="1" hangingPunct="1"/>
            <a:endParaRPr lang="en-GB" sz="1600" smtClean="0">
              <a:latin typeface="ScalaSansLF-Regular" pitchFamily="2" charset="0"/>
            </a:endParaRPr>
          </a:p>
          <a:p>
            <a:pPr eaLnBrk="1" hangingPunct="1">
              <a:buFontTx/>
              <a:buChar char="•"/>
            </a:pPr>
            <a:r>
              <a:rPr lang="en-GB" sz="1600" smtClean="0">
                <a:latin typeface="ScalaSansLF-Regular" pitchFamily="2" charset="0"/>
              </a:rPr>
              <a:t>Balance of power continuing to shift from West to East.  Newest member of CML is the Bank of China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86A76-0028-437E-A75B-115D740719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DD9E6-29A0-4ACB-8100-1547D555B7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74638"/>
            <a:ext cx="2157412" cy="5368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" y="274638"/>
            <a:ext cx="6319838" cy="5368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8AD3-B762-46B0-AA70-082BDFD952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49184-6752-4052-8B57-5065631DD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7EB07-1FA2-4389-863E-047EADBB41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1D385-C714-439C-B911-41EC0433DB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1600200"/>
            <a:ext cx="4238625" cy="404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600200"/>
            <a:ext cx="4238625" cy="404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634A3-8C2B-4712-AE7D-255683FA5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F6050-F4F7-40E8-BC63-D55FA3FB8D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0CE40-FA6F-4E9B-864C-F99F720913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77465-F9FD-4CBA-A9D7-CC091EA3DD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405B7-E97E-4E6B-958F-7CF6B42305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FC326-704B-47BF-A46E-1E5441FF16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5C039-F099-48DA-B801-3C21DCA1B2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72D5B-AEBF-4D27-AA6F-3961FE6FA9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7988" y="274638"/>
            <a:ext cx="2157412" cy="5368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" y="274638"/>
            <a:ext cx="6319838" cy="5368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0861A-6053-46C0-86B4-E83DEDA3C4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765175"/>
            <a:ext cx="4105275" cy="5360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1525" y="765175"/>
            <a:ext cx="4105275" cy="5360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A1649-D911-4941-9620-2CBF25D5F9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58738"/>
            <a:ext cx="2125662" cy="6067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8738"/>
            <a:ext cx="6229350" cy="6067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4310-E9DA-4603-9C3F-4ACAA170E6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76324-48FC-44F4-8D86-E2B4CEAC9C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A7738-BC45-4A28-A32E-1200A48DF5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B82FF-33B8-42FC-B7F9-3D248EDF83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39BAE-0424-4D29-B22F-7433BDF29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13D58-F34A-44DC-AB53-D51BF7FB7F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1600200"/>
            <a:ext cx="4238625" cy="404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600200"/>
            <a:ext cx="4238625" cy="404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1E015-9E58-4DEE-A06B-68A010C2D1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960D6-F660-4A74-B485-358B34855E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610F8-DCC3-4164-8A53-BABAC5101B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93B6F-FD4A-4C75-A666-60B4F0DB18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B032A-5346-4D2C-B5B8-0BC903198A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17463"/>
            <a:ext cx="2057400" cy="62547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7463"/>
            <a:ext cx="6019800" cy="62547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2D81B-E591-471D-9DD6-81D4DC1929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3CC7D-2B09-470B-9B59-BF27D0B2AB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01FAE-C0C7-4002-B85F-1926A3B46D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CDD1-1648-40F1-B289-D7A86E1820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9BF9F-D663-4A24-9B46-B696C6DD71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91D1A-A95A-4878-A314-7E9E3D9EDA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274638"/>
            <a:ext cx="8629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600200"/>
            <a:ext cx="8629650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85750" y="6072188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714500" y="6072188"/>
            <a:ext cx="41433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000750" y="6072188"/>
            <a:ext cx="847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68005191-8EA0-4A07-8AD8-C608A83D0C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192B64"/>
          </a:solidFill>
          <a:ln w="0" algn="ctr">
            <a:noFill/>
            <a:round/>
            <a:headEnd/>
            <a:tailEnd/>
          </a:ln>
        </p:spPr>
        <p:txBody>
          <a:bodyPr lIns="91396" tIns="45696" rIns="91396" bIns="45696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32" name="Picture 13" descr="cml-pantone.em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2800" y="5786438"/>
            <a:ext cx="17526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274638"/>
            <a:ext cx="8629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600200"/>
            <a:ext cx="8629650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85750" y="6072188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714500" y="6072188"/>
            <a:ext cx="41433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000750" y="6072188"/>
            <a:ext cx="847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6" tIns="45696" rIns="91396" bIns="45696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9B418DC1-B264-45DB-9278-70E0CBF602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192B64"/>
          </a:solidFill>
          <a:ln w="0" algn="ctr">
            <a:noFill/>
            <a:round/>
            <a:headEnd/>
            <a:tailEnd/>
          </a:ln>
        </p:spPr>
        <p:txBody>
          <a:bodyPr lIns="91396" tIns="45696" rIns="91396" bIns="45696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2056" name="Picture 13" descr="cml-pantone.em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2800" y="5786438"/>
            <a:ext cx="17526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192B64"/>
          </a:solidFill>
          <a:latin typeface="Gill San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58738"/>
            <a:ext cx="822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765175"/>
            <a:ext cx="836295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1">
                <a:solidFill>
                  <a:schemeClr val="bg1">
                    <a:lumMod val="65000"/>
                  </a:schemeClr>
                </a:solidFill>
                <a:latin typeface="+mn-lt"/>
                <a:ea typeface="ＭＳ Ｐゴシック" charset="-128"/>
                <a:cs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cxnSp>
        <p:nvCxnSpPr>
          <p:cNvPr id="3077" name="Elbow Connector 39"/>
          <p:cNvCxnSpPr>
            <a:cxnSpLocks noChangeShapeType="1"/>
          </p:cNvCxnSpPr>
          <p:nvPr/>
        </p:nvCxnSpPr>
        <p:spPr bwMode="auto">
          <a:xfrm rot="10800000" flipV="1">
            <a:off x="250825" y="6237288"/>
            <a:ext cx="8642350" cy="0"/>
          </a:xfrm>
          <a:prstGeom prst="bentConnector3">
            <a:avLst>
              <a:gd name="adj1" fmla="val 50000"/>
            </a:avLst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078" name="Elbow Connector 43"/>
          <p:cNvCxnSpPr>
            <a:cxnSpLocks noChangeShapeType="1"/>
          </p:cNvCxnSpPr>
          <p:nvPr/>
        </p:nvCxnSpPr>
        <p:spPr bwMode="auto">
          <a:xfrm flipV="1">
            <a:off x="250825" y="620713"/>
            <a:ext cx="8642350" cy="0"/>
          </a:xfrm>
          <a:prstGeom prst="bentConnector3">
            <a:avLst>
              <a:gd name="adj1" fmla="val 50000"/>
            </a:avLst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3079" name="Picture 2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07250" y="6264275"/>
            <a:ext cx="16859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7463"/>
            <a:ext cx="82296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F196FF-2ABF-47F3-84F9-81DEFA3C8E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4103" name="Picture 7" descr="red logo 6c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85000" y="6453188"/>
            <a:ext cx="21590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ScalaSansLF-Regular" pitchFamily="2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2400" dirty="0" smtClean="0"/>
              <a:t>Pembrokeshire Coast National Park Authority</a:t>
            </a:r>
            <a:br>
              <a:rPr lang="en-GB" sz="2400" dirty="0" smtClean="0"/>
            </a:br>
            <a:r>
              <a:rPr lang="en-GB" sz="2400" dirty="0" smtClean="0"/>
              <a:t>Scrutiny Committee </a:t>
            </a:r>
            <a:br>
              <a:rPr lang="en-GB" sz="2400" dirty="0" smtClean="0"/>
            </a:br>
            <a:r>
              <a:rPr lang="en-GB" sz="2400" dirty="0" smtClean="0"/>
              <a:t>November 2012</a:t>
            </a:r>
            <a:br>
              <a:rPr lang="en-GB" sz="2400" dirty="0" smtClean="0"/>
            </a:br>
            <a:endParaRPr lang="en-GB" sz="2400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GB" dirty="0" smtClean="0"/>
              <a:t>Peter Hughes</a:t>
            </a:r>
          </a:p>
          <a:p>
            <a:pPr algn="l" eaLnBrk="1" hangingPunct="1"/>
            <a:r>
              <a:rPr lang="en-GB" dirty="0" smtClean="0"/>
              <a:t>Managing Director Principality Commercial</a:t>
            </a:r>
          </a:p>
          <a:p>
            <a:pPr algn="l" eaLnBrk="1" hangingPunct="1"/>
            <a:r>
              <a:rPr lang="en-GB" dirty="0" smtClean="0"/>
              <a:t>Chair </a:t>
            </a:r>
            <a:r>
              <a:rPr lang="en-GB" dirty="0" err="1" smtClean="0"/>
              <a:t>CML</a:t>
            </a:r>
            <a:r>
              <a:rPr lang="en-GB" dirty="0" smtClean="0"/>
              <a:t> Cymru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Principality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329237"/>
          </a:xfrm>
        </p:spPr>
        <p:txBody>
          <a:bodyPr/>
          <a:lstStyle/>
          <a:p>
            <a:pPr eaLnBrk="1" hangingPunct="1"/>
            <a:r>
              <a:rPr lang="en-GB" sz="1600" dirty="0" smtClean="0">
                <a:latin typeface="Calibri" pitchFamily="34" charset="0"/>
              </a:rPr>
              <a:t>A key player in the housing agenda – at the heart of what we do</a:t>
            </a:r>
          </a:p>
          <a:p>
            <a:pPr eaLnBrk="1" hangingPunct="1">
              <a:buFontTx/>
              <a:buNone/>
            </a:pPr>
            <a:endParaRPr lang="en-GB" sz="1600" dirty="0" smtClean="0">
              <a:latin typeface="Calibri" pitchFamily="34" charset="0"/>
            </a:endParaRPr>
          </a:p>
          <a:p>
            <a:pPr eaLnBrk="1" hangingPunct="1"/>
            <a:r>
              <a:rPr lang="en-GB" sz="1600" dirty="0" smtClean="0">
                <a:latin typeface="Calibri" pitchFamily="34" charset="0"/>
              </a:rPr>
              <a:t>Scope of involvement:-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Lender to </a:t>
            </a:r>
            <a:r>
              <a:rPr lang="en-GB" sz="1600" dirty="0" err="1" smtClean="0">
                <a:latin typeface="Calibri" pitchFamily="34" charset="0"/>
              </a:rPr>
              <a:t>RSL</a:t>
            </a:r>
            <a:r>
              <a:rPr lang="en-GB" sz="1600" dirty="0" smtClean="0">
                <a:latin typeface="Calibri" pitchFamily="34" charset="0"/>
              </a:rPr>
              <a:t> sector in Wales – commitment </a:t>
            </a:r>
            <a:r>
              <a:rPr lang="en-GB" sz="1600" dirty="0" err="1" smtClean="0">
                <a:latin typeface="Calibri" pitchFamily="34" charset="0"/>
              </a:rPr>
              <a:t>c£200m</a:t>
            </a:r>
            <a:endParaRPr lang="en-GB" sz="1600" dirty="0" smtClean="0">
              <a:latin typeface="Calibri" pitchFamily="34" charset="0"/>
            </a:endParaRPr>
          </a:p>
          <a:p>
            <a:pPr lvl="1" eaLnBrk="1" hangingPunct="1"/>
            <a:r>
              <a:rPr lang="en-GB" sz="1600" dirty="0" err="1" smtClean="0">
                <a:latin typeface="Calibri" pitchFamily="34" charset="0"/>
              </a:rPr>
              <a:t>LCHO</a:t>
            </a:r>
            <a:r>
              <a:rPr lang="en-GB" sz="1600" dirty="0" smtClean="0">
                <a:latin typeface="Calibri" pitchFamily="34" charset="0"/>
              </a:rPr>
              <a:t> lender</a:t>
            </a:r>
          </a:p>
          <a:p>
            <a:pPr lvl="2" eaLnBrk="1" hangingPunct="1"/>
            <a:r>
              <a:rPr lang="en-GB" sz="1600" dirty="0" smtClean="0">
                <a:latin typeface="Calibri" pitchFamily="34" charset="0"/>
              </a:rPr>
              <a:t>Shared </a:t>
            </a:r>
            <a:r>
              <a:rPr lang="en-GB" sz="1600" dirty="0" smtClean="0">
                <a:latin typeface="Calibri" pitchFamily="34" charset="0"/>
              </a:rPr>
              <a:t>ownership </a:t>
            </a:r>
          </a:p>
          <a:p>
            <a:pPr lvl="2" eaLnBrk="1" hangingPunct="1"/>
            <a:r>
              <a:rPr lang="en-GB" sz="1600" dirty="0" err="1" smtClean="0">
                <a:latin typeface="Calibri" pitchFamily="34" charset="0"/>
              </a:rPr>
              <a:t>Homebuy</a:t>
            </a:r>
            <a:r>
              <a:rPr lang="en-GB" sz="1600" dirty="0" smtClean="0">
                <a:latin typeface="Calibri" pitchFamily="34" charset="0"/>
              </a:rPr>
              <a:t> </a:t>
            </a:r>
          </a:p>
          <a:p>
            <a:pPr lvl="2" eaLnBrk="1" hangingPunct="1"/>
            <a:r>
              <a:rPr lang="en-GB" sz="1600" dirty="0" smtClean="0">
                <a:latin typeface="Calibri" pitchFamily="34" charset="0"/>
              </a:rPr>
              <a:t>S106 </a:t>
            </a:r>
            <a:r>
              <a:rPr lang="en-GB" sz="1600" dirty="0" smtClean="0">
                <a:latin typeface="Calibri" pitchFamily="34" charset="0"/>
              </a:rPr>
              <a:t>lending </a:t>
            </a:r>
          </a:p>
          <a:p>
            <a:pPr lvl="2" eaLnBrk="1" hangingPunct="1"/>
            <a:r>
              <a:rPr lang="en-GB" sz="1600" dirty="0" smtClean="0">
                <a:latin typeface="Calibri" pitchFamily="34" charset="0"/>
              </a:rPr>
              <a:t>Affordable schemes with house builders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Likely  participant in </a:t>
            </a:r>
            <a:r>
              <a:rPr lang="en-GB" sz="1600" dirty="0" err="1" smtClean="0">
                <a:latin typeface="Calibri" pitchFamily="34" charset="0"/>
              </a:rPr>
              <a:t>Newbuy</a:t>
            </a:r>
            <a:r>
              <a:rPr lang="en-GB" sz="1600" dirty="0" smtClean="0">
                <a:latin typeface="Calibri" pitchFamily="34" charset="0"/>
              </a:rPr>
              <a:t> 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Other innovation </a:t>
            </a:r>
          </a:p>
          <a:p>
            <a:pPr lvl="2" eaLnBrk="1" hangingPunct="1"/>
            <a:r>
              <a:rPr lang="en-GB" sz="1600" dirty="0" smtClean="0">
                <a:latin typeface="Calibri" pitchFamily="34" charset="0"/>
              </a:rPr>
              <a:t>Welsh Housing Partnership </a:t>
            </a:r>
          </a:p>
          <a:p>
            <a:pPr lvl="2" eaLnBrk="1" hangingPunct="1"/>
            <a:r>
              <a:rPr lang="en-GB" sz="1600" dirty="0" smtClean="0">
                <a:latin typeface="Calibri" pitchFamily="34" charset="0"/>
              </a:rPr>
              <a:t>Ely Bridge Development Company </a:t>
            </a:r>
          </a:p>
          <a:p>
            <a:pPr eaLnBrk="1" hangingPunct="1">
              <a:buFontTx/>
              <a:buNone/>
            </a:pPr>
            <a:endParaRPr lang="en-GB" sz="1600" dirty="0" smtClean="0">
              <a:latin typeface="Calibri" pitchFamily="34" charset="0"/>
            </a:endParaRPr>
          </a:p>
          <a:p>
            <a:pPr eaLnBrk="1" hangingPunct="1"/>
            <a:r>
              <a:rPr lang="en-GB" sz="1600" dirty="0" smtClean="0">
                <a:latin typeface="Calibri" pitchFamily="34" charset="0"/>
              </a:rPr>
              <a:t>Close relationships with housing stakeholders in Wales</a:t>
            </a:r>
          </a:p>
          <a:p>
            <a:pPr lvl="1" eaLnBrk="1" hangingPunct="1"/>
            <a:r>
              <a:rPr lang="en-GB" sz="1600" dirty="0" err="1" smtClean="0">
                <a:latin typeface="Calibri" pitchFamily="34" charset="0"/>
              </a:rPr>
              <a:t>WLGA</a:t>
            </a:r>
            <a:r>
              <a:rPr lang="en-GB" sz="1600" dirty="0" smtClean="0">
                <a:latin typeface="Calibri" pitchFamily="34" charset="0"/>
              </a:rPr>
              <a:t> 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Welsh Government</a:t>
            </a:r>
          </a:p>
          <a:p>
            <a:pPr lvl="1" eaLnBrk="1" hangingPunct="1"/>
            <a:r>
              <a:rPr lang="en-GB" sz="1600" dirty="0" err="1" smtClean="0">
                <a:latin typeface="Calibri" pitchFamily="34" charset="0"/>
              </a:rPr>
              <a:t>RSLs</a:t>
            </a:r>
            <a:r>
              <a:rPr lang="en-GB" sz="1600" dirty="0" smtClean="0">
                <a:latin typeface="Calibri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en-GB" sz="1600" dirty="0" smtClean="0">
              <a:latin typeface="Calibri" pitchFamily="34" charset="0"/>
            </a:endParaRPr>
          </a:p>
          <a:p>
            <a:pPr eaLnBrk="1" hangingPunct="1"/>
            <a:endParaRPr lang="en-GB" sz="16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Attitudes of Private Sector to Affordable Housing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184775"/>
          </a:xfrm>
        </p:spPr>
        <p:txBody>
          <a:bodyPr/>
          <a:lstStyle/>
          <a:p>
            <a:pPr eaLnBrk="1" hangingPunct="1"/>
            <a:r>
              <a:rPr lang="en-GB" sz="1600" dirty="0" smtClean="0">
                <a:latin typeface="Calibri" pitchFamily="34" charset="0"/>
              </a:rPr>
              <a:t>Principality extremely committed in its core areas.  </a:t>
            </a:r>
          </a:p>
          <a:p>
            <a:pPr eaLnBrk="1" hangingPunct="1">
              <a:buFontTx/>
              <a:buNone/>
            </a:pPr>
            <a:endParaRPr lang="en-GB" sz="1600" dirty="0" smtClean="0">
              <a:latin typeface="Calibri" pitchFamily="34" charset="0"/>
            </a:endParaRPr>
          </a:p>
          <a:p>
            <a:pPr eaLnBrk="1" hangingPunct="1"/>
            <a:r>
              <a:rPr lang="en-GB" sz="1600" dirty="0" smtClean="0">
                <a:latin typeface="Calibri" pitchFamily="34" charset="0"/>
              </a:rPr>
              <a:t>Wider engagement more variable.  Key elements:-</a:t>
            </a:r>
          </a:p>
          <a:p>
            <a:pPr eaLnBrk="1" hangingPunct="1">
              <a:buFontTx/>
              <a:buNone/>
            </a:pPr>
            <a:endParaRPr lang="en-GB" sz="1600" dirty="0" smtClean="0">
              <a:latin typeface="Calibri" pitchFamily="34" charset="0"/>
            </a:endParaRP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Fragmented approaches from various stakeholders = high due diligence 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Differing agendas of Local Authority /areas 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Multiplicity of S106 Agreements – many have onerous clauses 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Scale – need to balance against system requirements 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Individual site concentration limits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Emerging “conduct” agenda </a:t>
            </a: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/>
            <a:r>
              <a:rPr lang="en-GB" sz="1600" dirty="0" smtClean="0">
                <a:latin typeface="Calibri" pitchFamily="34" charset="0"/>
              </a:rPr>
              <a:t>In a perfect world initiatives need to be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Scalable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Joined up / more uniform </a:t>
            </a:r>
          </a:p>
          <a:p>
            <a:pPr lvl="1" eaLnBrk="1" hangingPunct="1"/>
            <a:r>
              <a:rPr lang="en-GB" sz="1600" dirty="0" smtClean="0">
                <a:latin typeface="Calibri" pitchFamily="34" charset="0"/>
              </a:rPr>
              <a:t>Less management intensive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285750" y="0"/>
            <a:ext cx="8629650" cy="765175"/>
          </a:xfrm>
        </p:spPr>
        <p:txBody>
          <a:bodyPr/>
          <a:lstStyle/>
          <a:p>
            <a:pPr eaLnBrk="1" hangingPunct="1"/>
            <a:r>
              <a:rPr lang="en-GB" sz="2400" b="1" dirty="0" smtClean="0">
                <a:solidFill>
                  <a:srgbClr val="000066"/>
                </a:solidFill>
              </a:rPr>
              <a:t>Challenges / Opportunities for Lenders</a:t>
            </a:r>
            <a:r>
              <a:rPr lang="en-GB" sz="2400" dirty="0" smtClean="0"/>
              <a:t>  - </a:t>
            </a:r>
            <a:r>
              <a:rPr lang="en-GB" sz="2400" b="1" dirty="0" smtClean="0"/>
              <a:t>“In Tray”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285750" y="836613"/>
            <a:ext cx="86296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New Regulatory / Supervisory Regime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Basel III – new capital standards / requirements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Higher liquidity standards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Sir John Vickers – Review of Banking Industry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Mortgage Market Review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Mixed messages – Politicians / Treasury / Bank / FSA / </a:t>
            </a:r>
            <a:r>
              <a:rPr lang="en-GB" sz="1800" dirty="0" err="1" smtClean="0">
                <a:solidFill>
                  <a:srgbClr val="000066"/>
                </a:solidFill>
              </a:rPr>
              <a:t>FCA</a:t>
            </a:r>
            <a:r>
              <a:rPr lang="en-GB" sz="1800" dirty="0" smtClean="0">
                <a:solidFill>
                  <a:srgbClr val="00006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Forbearance </a:t>
            </a:r>
          </a:p>
          <a:p>
            <a:pPr eaLnBrk="1" hangingPunct="1">
              <a:lnSpc>
                <a:spcPct val="90000"/>
              </a:lnSpc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1800" dirty="0" smtClean="0">
                <a:solidFill>
                  <a:srgbClr val="000066"/>
                </a:solidFill>
              </a:rPr>
              <a:t>Euro Zone Crisis 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GB" sz="18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4488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428875" y="1785938"/>
            <a:ext cx="1714500" cy="1857375"/>
          </a:xfrm>
          <a:prstGeom prst="rect">
            <a:avLst/>
          </a:prstGeom>
          <a:solidFill>
            <a:srgbClr val="E46C0A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428875" y="3643313"/>
            <a:ext cx="1714500" cy="714375"/>
          </a:xfrm>
          <a:prstGeom prst="rect">
            <a:avLst/>
          </a:prstGeom>
          <a:solidFill>
            <a:srgbClr val="E46C0A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428875" y="4357688"/>
            <a:ext cx="1714500" cy="642937"/>
          </a:xfrm>
          <a:prstGeom prst="rect">
            <a:avLst/>
          </a:prstGeom>
          <a:solidFill>
            <a:srgbClr val="FAC090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428875" y="5000625"/>
            <a:ext cx="1714500" cy="571500"/>
          </a:xfrm>
          <a:prstGeom prst="rect">
            <a:avLst/>
          </a:prstGeom>
          <a:solidFill>
            <a:srgbClr val="E46C0A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428875" y="5572125"/>
            <a:ext cx="1714500" cy="357188"/>
          </a:xfrm>
          <a:prstGeom prst="rect">
            <a:avLst/>
          </a:prstGeom>
          <a:solidFill>
            <a:srgbClr val="FAC090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cxnSp>
        <p:nvCxnSpPr>
          <p:cNvPr id="9224" name="Elbow Connector 20"/>
          <p:cNvCxnSpPr>
            <a:cxnSpLocks noChangeShapeType="1"/>
            <a:stCxn id="9225" idx="3"/>
            <a:endCxn id="15" idx="1"/>
          </p:cNvCxnSpPr>
          <p:nvPr/>
        </p:nvCxnSpPr>
        <p:spPr bwMode="auto">
          <a:xfrm>
            <a:off x="1522413" y="1751013"/>
            <a:ext cx="906462" cy="963612"/>
          </a:xfrm>
          <a:prstGeom prst="bentConnector3">
            <a:avLst>
              <a:gd name="adj1" fmla="val 49912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9225" name="TextBox 21"/>
          <p:cNvSpPr txBox="1">
            <a:spLocks noChangeArrowheads="1"/>
          </p:cNvSpPr>
          <p:nvPr/>
        </p:nvSpPr>
        <p:spPr bwMode="auto">
          <a:xfrm>
            <a:off x="411163" y="1643063"/>
            <a:ext cx="11112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Lloyds Group 28.6%</a:t>
            </a:r>
          </a:p>
        </p:txBody>
      </p:sp>
      <p:cxnSp>
        <p:nvCxnSpPr>
          <p:cNvPr id="9226" name="Elbow Connector 34"/>
          <p:cNvCxnSpPr>
            <a:cxnSpLocks noChangeShapeType="1"/>
            <a:stCxn id="9227" idx="3"/>
            <a:endCxn id="17" idx="1"/>
          </p:cNvCxnSpPr>
          <p:nvPr/>
        </p:nvCxnSpPr>
        <p:spPr bwMode="auto">
          <a:xfrm>
            <a:off x="1839913" y="4465638"/>
            <a:ext cx="588962" cy="214312"/>
          </a:xfrm>
          <a:prstGeom prst="bentConnector3">
            <a:avLst>
              <a:gd name="adj1" fmla="val 49866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9227" name="TextBox 35"/>
          <p:cNvSpPr txBox="1">
            <a:spLocks noChangeArrowheads="1"/>
          </p:cNvSpPr>
          <p:nvPr/>
        </p:nvSpPr>
        <p:spPr bwMode="auto">
          <a:xfrm>
            <a:off x="411163" y="4357688"/>
            <a:ext cx="14287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cs typeface="Arial" pitchFamily="34" charset="0"/>
              </a:rPr>
              <a:t>Northern Rock 5.4%</a:t>
            </a:r>
          </a:p>
        </p:txBody>
      </p:sp>
      <p:sp>
        <p:nvSpPr>
          <p:cNvPr id="9228" name="TextBox 43"/>
          <p:cNvSpPr txBox="1">
            <a:spLocks noChangeArrowheads="1"/>
          </p:cNvSpPr>
          <p:nvPr/>
        </p:nvSpPr>
        <p:spPr bwMode="auto">
          <a:xfrm>
            <a:off x="2428875" y="1208088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E46C0A"/>
                </a:solidFill>
                <a:latin typeface="Times New Roman" pitchFamily="18" charset="0"/>
                <a:cs typeface="Times New Roman" pitchFamily="18" charset="0"/>
              </a:rPr>
              <a:t>43.6%</a:t>
            </a:r>
          </a:p>
        </p:txBody>
      </p:sp>
      <p:sp>
        <p:nvSpPr>
          <p:cNvPr id="9229" name="TextBox 44"/>
          <p:cNvSpPr txBox="1">
            <a:spLocks noChangeArrowheads="1"/>
          </p:cNvSpPr>
          <p:nvPr/>
        </p:nvSpPr>
        <p:spPr bwMode="auto">
          <a:xfrm>
            <a:off x="6818313" y="12112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376092"/>
                </a:solidFill>
                <a:latin typeface="Times New Roman" pitchFamily="18" charset="0"/>
                <a:cs typeface="Times New Roman" pitchFamily="18" charset="0"/>
              </a:rPr>
              <a:t>56.4%</a:t>
            </a:r>
          </a:p>
        </p:txBody>
      </p: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411163" y="4868863"/>
            <a:ext cx="2017712" cy="417512"/>
            <a:chOff x="259" y="3113"/>
            <a:chExt cx="1271" cy="217"/>
          </a:xfrm>
        </p:grpSpPr>
        <p:cxnSp>
          <p:nvCxnSpPr>
            <p:cNvPr id="9274" name="Elbow Connector 34"/>
            <p:cNvCxnSpPr>
              <a:cxnSpLocks noChangeShapeType="1"/>
              <a:stCxn id="9275" idx="3"/>
              <a:endCxn id="18" idx="1"/>
            </p:cNvCxnSpPr>
            <p:nvPr/>
          </p:nvCxnSpPr>
          <p:spPr bwMode="auto">
            <a:xfrm>
              <a:off x="1159" y="3181"/>
              <a:ext cx="371" cy="149"/>
            </a:xfrm>
            <a:prstGeom prst="bentConnector3">
              <a:avLst>
                <a:gd name="adj1" fmla="val 49866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75" name="TextBox 35"/>
            <p:cNvSpPr txBox="1">
              <a:spLocks noChangeArrowheads="1"/>
            </p:cNvSpPr>
            <p:nvPr/>
          </p:nvSpPr>
          <p:spPr bwMode="auto">
            <a:xfrm>
              <a:off x="259" y="3113"/>
              <a:ext cx="900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800">
                  <a:cs typeface="Arial" pitchFamily="34" charset="0"/>
                </a:rPr>
                <a:t>Royal Bank of Scotland 6.3%</a:t>
              </a:r>
            </a:p>
          </p:txBody>
        </p:sp>
      </p:grpSp>
      <p:grpSp>
        <p:nvGrpSpPr>
          <p:cNvPr id="9231" name="Group 17"/>
          <p:cNvGrpSpPr>
            <a:grpSpLocks/>
          </p:cNvGrpSpPr>
          <p:nvPr/>
        </p:nvGrpSpPr>
        <p:grpSpPr bwMode="auto">
          <a:xfrm>
            <a:off x="411163" y="5445125"/>
            <a:ext cx="2017712" cy="306388"/>
            <a:chOff x="259" y="3430"/>
            <a:chExt cx="1271" cy="193"/>
          </a:xfrm>
        </p:grpSpPr>
        <p:cxnSp>
          <p:nvCxnSpPr>
            <p:cNvPr id="9272" name="Elbow Connector 34"/>
            <p:cNvCxnSpPr>
              <a:cxnSpLocks noChangeShapeType="1"/>
              <a:stCxn id="9275" idx="3"/>
              <a:endCxn id="18" idx="1"/>
            </p:cNvCxnSpPr>
            <p:nvPr/>
          </p:nvCxnSpPr>
          <p:spPr bwMode="auto">
            <a:xfrm>
              <a:off x="1159" y="3498"/>
              <a:ext cx="371" cy="125"/>
            </a:xfrm>
            <a:prstGeom prst="bentConnector3">
              <a:avLst>
                <a:gd name="adj1" fmla="val 49866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73" name="TextBox 35"/>
            <p:cNvSpPr txBox="1">
              <a:spLocks noChangeArrowheads="1"/>
            </p:cNvSpPr>
            <p:nvPr/>
          </p:nvSpPr>
          <p:spPr bwMode="auto">
            <a:xfrm>
              <a:off x="259" y="3430"/>
              <a:ext cx="900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800">
                  <a:cs typeface="Arial" pitchFamily="34" charset="0"/>
                </a:rPr>
                <a:t>Bradford &amp; Bingley 3.3%</a:t>
              </a:r>
            </a:p>
          </p:txBody>
        </p:sp>
      </p:grpSp>
      <p:sp>
        <p:nvSpPr>
          <p:cNvPr id="9232" name="TextBox 21"/>
          <p:cNvSpPr txBox="1">
            <a:spLocks noChangeArrowheads="1"/>
          </p:cNvSpPr>
          <p:nvPr/>
        </p:nvSpPr>
        <p:spPr bwMode="auto">
          <a:xfrm>
            <a:off x="4716463" y="1701800"/>
            <a:ext cx="89058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Santander 13%</a:t>
            </a:r>
          </a:p>
        </p:txBody>
      </p:sp>
      <p:sp>
        <p:nvSpPr>
          <p:cNvPr id="9233" name="TextBox 21"/>
          <p:cNvSpPr txBox="1">
            <a:spLocks noChangeArrowheads="1"/>
          </p:cNvSpPr>
          <p:nvPr/>
        </p:nvSpPr>
        <p:spPr bwMode="auto">
          <a:xfrm>
            <a:off x="4716463" y="2322513"/>
            <a:ext cx="1173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Nationwide BS 11.1%</a:t>
            </a:r>
          </a:p>
          <a:p>
            <a:endParaRPr lang="en-GB" sz="800">
              <a:cs typeface="Arial" pitchFamily="34" charset="0"/>
            </a:endParaRPr>
          </a:p>
        </p:txBody>
      </p:sp>
      <p:sp>
        <p:nvSpPr>
          <p:cNvPr id="9234" name="TextBox 21"/>
          <p:cNvSpPr txBox="1">
            <a:spLocks noChangeArrowheads="1"/>
          </p:cNvSpPr>
          <p:nvPr/>
        </p:nvSpPr>
        <p:spPr bwMode="auto">
          <a:xfrm>
            <a:off x="4716463" y="2998788"/>
            <a:ext cx="8366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Barclays 6.7%</a:t>
            </a:r>
          </a:p>
        </p:txBody>
      </p:sp>
      <p:sp>
        <p:nvSpPr>
          <p:cNvPr id="9235" name="TextBox 21"/>
          <p:cNvSpPr txBox="1">
            <a:spLocks noChangeArrowheads="1"/>
          </p:cNvSpPr>
          <p:nvPr/>
        </p:nvSpPr>
        <p:spPr bwMode="auto">
          <a:xfrm>
            <a:off x="4716463" y="3646488"/>
            <a:ext cx="7286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HSBC 4.7%</a:t>
            </a:r>
          </a:p>
        </p:txBody>
      </p:sp>
      <p:sp>
        <p:nvSpPr>
          <p:cNvPr id="9236" name="TextBox 21"/>
          <p:cNvSpPr txBox="1">
            <a:spLocks noChangeArrowheads="1"/>
          </p:cNvSpPr>
          <p:nvPr/>
        </p:nvSpPr>
        <p:spPr bwMode="auto">
          <a:xfrm>
            <a:off x="4716463" y="4078288"/>
            <a:ext cx="1189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Bank of Ireland /</a:t>
            </a:r>
          </a:p>
          <a:p>
            <a:r>
              <a:rPr lang="en-GB" sz="800">
                <a:cs typeface="Arial" pitchFamily="34" charset="0"/>
              </a:rPr>
              <a:t>Bristol and West 2.2%</a:t>
            </a:r>
          </a:p>
        </p:txBody>
      </p:sp>
      <p:sp>
        <p:nvSpPr>
          <p:cNvPr id="9237" name="TextBox 21"/>
          <p:cNvSpPr txBox="1">
            <a:spLocks noChangeArrowheads="1"/>
          </p:cNvSpPr>
          <p:nvPr/>
        </p:nvSpPr>
        <p:spPr bwMode="auto">
          <a:xfrm>
            <a:off x="4716463" y="4367213"/>
            <a:ext cx="849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Britannia 1.8%</a:t>
            </a:r>
          </a:p>
        </p:txBody>
      </p:sp>
      <p:sp>
        <p:nvSpPr>
          <p:cNvPr id="9238" name="TextBox 21"/>
          <p:cNvSpPr txBox="1">
            <a:spLocks noChangeArrowheads="1"/>
          </p:cNvSpPr>
          <p:nvPr/>
        </p:nvSpPr>
        <p:spPr bwMode="auto">
          <a:xfrm>
            <a:off x="4716463" y="4583113"/>
            <a:ext cx="10414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Yorkshire BS 1.3%</a:t>
            </a:r>
          </a:p>
        </p:txBody>
      </p:sp>
      <p:sp>
        <p:nvSpPr>
          <p:cNvPr id="9239" name="TextBox 21"/>
          <p:cNvSpPr txBox="1">
            <a:spLocks noChangeArrowheads="1"/>
          </p:cNvSpPr>
          <p:nvPr/>
        </p:nvSpPr>
        <p:spPr bwMode="auto">
          <a:xfrm>
            <a:off x="4716463" y="4821238"/>
            <a:ext cx="966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GE Money Home</a:t>
            </a:r>
          </a:p>
          <a:p>
            <a:r>
              <a:rPr lang="en-GB" sz="800">
                <a:cs typeface="Arial" pitchFamily="34" charset="0"/>
              </a:rPr>
              <a:t>Lending 1.2%</a:t>
            </a:r>
          </a:p>
        </p:txBody>
      </p:sp>
      <p:sp>
        <p:nvSpPr>
          <p:cNvPr id="9240" name="TextBox 21"/>
          <p:cNvSpPr txBox="1">
            <a:spLocks noChangeArrowheads="1"/>
          </p:cNvSpPr>
          <p:nvPr/>
        </p:nvSpPr>
        <p:spPr bwMode="auto">
          <a:xfrm>
            <a:off x="4716463" y="5086350"/>
            <a:ext cx="10191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Coventry BS 1.1%</a:t>
            </a:r>
          </a:p>
        </p:txBody>
      </p:sp>
      <p:sp>
        <p:nvSpPr>
          <p:cNvPr id="9241" name="TextBox 21"/>
          <p:cNvSpPr txBox="1">
            <a:spLocks noChangeArrowheads="1"/>
          </p:cNvSpPr>
          <p:nvPr/>
        </p:nvSpPr>
        <p:spPr bwMode="auto">
          <a:xfrm>
            <a:off x="4716463" y="5300663"/>
            <a:ext cx="1368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GB" sz="800">
                <a:cs typeface="Arial" pitchFamily="34" charset="0"/>
              </a:rPr>
              <a:t>Clydesdale-Yorkshire 1%</a:t>
            </a:r>
          </a:p>
        </p:txBody>
      </p:sp>
      <p:sp>
        <p:nvSpPr>
          <p:cNvPr id="9242" name="TextBox 21"/>
          <p:cNvSpPr txBox="1">
            <a:spLocks noChangeArrowheads="1"/>
          </p:cNvSpPr>
          <p:nvPr/>
        </p:nvSpPr>
        <p:spPr bwMode="auto">
          <a:xfrm>
            <a:off x="4716463" y="5734050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cs typeface="Arial" pitchFamily="34" charset="0"/>
              </a:rPr>
              <a:t>Others 12.9%</a:t>
            </a:r>
          </a:p>
        </p:txBody>
      </p:sp>
      <p:cxnSp>
        <p:nvCxnSpPr>
          <p:cNvPr id="9243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>
            <a:off x="5607050" y="1809750"/>
            <a:ext cx="1196975" cy="438150"/>
          </a:xfrm>
          <a:prstGeom prst="bentConnector3">
            <a:avLst>
              <a:gd name="adj1" fmla="val 49866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4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>
            <a:off x="5889625" y="2490788"/>
            <a:ext cx="915988" cy="546100"/>
          </a:xfrm>
          <a:prstGeom prst="bentConnector3">
            <a:avLst>
              <a:gd name="adj1" fmla="val 50606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5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>
            <a:off x="5553075" y="3106738"/>
            <a:ext cx="1265238" cy="608012"/>
          </a:xfrm>
          <a:prstGeom prst="bentConnector3">
            <a:avLst>
              <a:gd name="adj1" fmla="val 4993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6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>
            <a:off x="5445125" y="3754438"/>
            <a:ext cx="1373188" cy="317500"/>
          </a:xfrm>
          <a:prstGeom prst="bentConnector3">
            <a:avLst>
              <a:gd name="adj1" fmla="val 4994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7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>
            <a:off x="5905500" y="4246563"/>
            <a:ext cx="912813" cy="39687"/>
          </a:xfrm>
          <a:prstGeom prst="bentConnector3">
            <a:avLst>
              <a:gd name="adj1" fmla="val 49912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8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 flipV="1">
            <a:off x="5565775" y="4429125"/>
            <a:ext cx="1252538" cy="46038"/>
          </a:xfrm>
          <a:prstGeom prst="bentConnector3">
            <a:avLst>
              <a:gd name="adj1" fmla="val 4993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49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 flipV="1">
            <a:off x="5757863" y="4537075"/>
            <a:ext cx="1060450" cy="15398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50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 flipV="1">
            <a:off x="5683250" y="4608513"/>
            <a:ext cx="1135063" cy="381000"/>
          </a:xfrm>
          <a:prstGeom prst="bentConnector3">
            <a:avLst>
              <a:gd name="adj1" fmla="val 58741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51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 flipV="1">
            <a:off x="5735638" y="4679950"/>
            <a:ext cx="1082675" cy="514350"/>
          </a:xfrm>
          <a:prstGeom prst="bentConnector3">
            <a:avLst>
              <a:gd name="adj1" fmla="val 62606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52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 flipV="1">
            <a:off x="6084888" y="4751388"/>
            <a:ext cx="733425" cy="657225"/>
          </a:xfrm>
          <a:prstGeom prst="bentConnector3">
            <a:avLst>
              <a:gd name="adj1" fmla="val 5497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253" name="Elbow Connector 20"/>
          <p:cNvCxnSpPr>
            <a:cxnSpLocks noChangeShapeType="1"/>
            <a:stCxn id="9275" idx="3"/>
            <a:endCxn id="18" idx="1"/>
          </p:cNvCxnSpPr>
          <p:nvPr/>
        </p:nvCxnSpPr>
        <p:spPr bwMode="auto">
          <a:xfrm flipV="1">
            <a:off x="5526088" y="5357813"/>
            <a:ext cx="1292225" cy="484187"/>
          </a:xfrm>
          <a:prstGeom prst="bentConnector3">
            <a:avLst>
              <a:gd name="adj1" fmla="val 8353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8474" name="TextBox 21"/>
          <p:cNvSpPr txBox="1">
            <a:spLocks noChangeArrowheads="1"/>
          </p:cNvSpPr>
          <p:nvPr/>
        </p:nvSpPr>
        <p:spPr bwMode="auto">
          <a:xfrm>
            <a:off x="179388" y="188913"/>
            <a:ext cx="3606800" cy="4572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>
            <a:outerShdw dist="91581" dir="2021404" algn="ctr" rotWithShape="0">
              <a:srgbClr val="808080">
                <a:alpha val="50000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cs typeface="Arial" pitchFamily="34" charset="0"/>
              </a:rPr>
              <a:t>The UK Mortgage Market</a:t>
            </a:r>
          </a:p>
        </p:txBody>
      </p:sp>
      <p:sp>
        <p:nvSpPr>
          <p:cNvPr id="18475" name="AutoShape 43"/>
          <p:cNvSpPr>
            <a:spLocks noChangeArrowheads="1"/>
          </p:cNvSpPr>
          <p:nvPr/>
        </p:nvSpPr>
        <p:spPr bwMode="auto">
          <a:xfrm>
            <a:off x="3779838" y="765175"/>
            <a:ext cx="1439862" cy="465138"/>
          </a:xfrm>
          <a:prstGeom prst="wedgeRectCallout">
            <a:avLst>
              <a:gd name="adj1" fmla="val -43718"/>
              <a:gd name="adj2" fmla="val 1042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000" b="1" i="1">
                <a:cs typeface="Arial" pitchFamily="34" charset="0"/>
              </a:rPr>
              <a:t>Government-owned share of the market</a:t>
            </a:r>
          </a:p>
        </p:txBody>
      </p:sp>
      <p:sp>
        <p:nvSpPr>
          <p:cNvPr id="18476" name="AutoShape 44"/>
          <p:cNvSpPr>
            <a:spLocks noChangeArrowheads="1"/>
          </p:cNvSpPr>
          <p:nvPr/>
        </p:nvSpPr>
        <p:spPr bwMode="auto">
          <a:xfrm>
            <a:off x="5940425" y="404813"/>
            <a:ext cx="1439863" cy="465137"/>
          </a:xfrm>
          <a:prstGeom prst="wedgeRectCallout">
            <a:avLst>
              <a:gd name="adj1" fmla="val 44375"/>
              <a:gd name="adj2" fmla="val 12611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GB" sz="1000" b="1" i="1">
                <a:cs typeface="Arial" pitchFamily="34" charset="0"/>
              </a:rPr>
              <a:t>Other mortgage lenders’ share</a:t>
            </a: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6877050" y="1846263"/>
            <a:ext cx="1655763" cy="4030662"/>
          </a:xfrm>
          <a:prstGeom prst="rect">
            <a:avLst/>
          </a:prstGeom>
          <a:solidFill>
            <a:srgbClr val="E46C0A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18313" y="4714875"/>
            <a:ext cx="1714500" cy="71438"/>
          </a:xfrm>
          <a:prstGeom prst="rect">
            <a:avLst/>
          </a:prstGeom>
          <a:solidFill>
            <a:srgbClr val="9999FF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18313" y="4643438"/>
            <a:ext cx="1714500" cy="714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18313" y="4786313"/>
            <a:ext cx="1714500" cy="1143000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18313" y="2571750"/>
            <a:ext cx="1714500" cy="928688"/>
          </a:xfrm>
          <a:prstGeom prst="rect">
            <a:avLst/>
          </a:prstGeom>
          <a:solidFill>
            <a:srgbClr val="9999FF"/>
          </a:solidFill>
          <a:ln w="25400" algn="ctr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18313" y="3929063"/>
            <a:ext cx="1714500" cy="285750"/>
          </a:xfrm>
          <a:prstGeom prst="rect">
            <a:avLst/>
          </a:prstGeom>
          <a:solidFill>
            <a:srgbClr val="9999FF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4025" y="1785938"/>
            <a:ext cx="1728788" cy="9223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18313" y="3500438"/>
            <a:ext cx="1714500" cy="4286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18313" y="4357688"/>
            <a:ext cx="1714500" cy="142875"/>
          </a:xfrm>
          <a:prstGeom prst="rect">
            <a:avLst/>
          </a:prstGeom>
          <a:solidFill>
            <a:srgbClr val="9999FF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18313" y="4214813"/>
            <a:ext cx="1714500" cy="1428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18313" y="4572000"/>
            <a:ext cx="1714500" cy="71438"/>
          </a:xfrm>
          <a:prstGeom prst="rect">
            <a:avLst/>
          </a:prstGeom>
          <a:solidFill>
            <a:srgbClr val="9999FF"/>
          </a:solidFill>
          <a:ln w="254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18313" y="4500563"/>
            <a:ext cx="1714500" cy="714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269" name="Text Box 57"/>
          <p:cNvSpPr txBox="1">
            <a:spLocks noChangeArrowheads="1"/>
          </p:cNvSpPr>
          <p:nvPr/>
        </p:nvSpPr>
        <p:spPr bwMode="auto">
          <a:xfrm>
            <a:off x="152400" y="1981200"/>
            <a:ext cx="1676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ScalaSansLF-Regular" pitchFamily="2" charset="0"/>
                <a:cs typeface="Arial" pitchFamily="34" charset="0"/>
              </a:rPr>
              <a:t>Further structural changes e.g. break up to meet EUC concerns </a:t>
            </a:r>
          </a:p>
        </p:txBody>
      </p:sp>
      <p:sp>
        <p:nvSpPr>
          <p:cNvPr id="9270" name="Text Box 61"/>
          <p:cNvSpPr txBox="1">
            <a:spLocks noChangeArrowheads="1"/>
          </p:cNvSpPr>
          <p:nvPr/>
        </p:nvSpPr>
        <p:spPr bwMode="auto">
          <a:xfrm>
            <a:off x="3200400" y="6019800"/>
            <a:ext cx="571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FF3300"/>
                </a:solidFill>
                <a:latin typeface="ScalaSansLF-Regular" pitchFamily="2" charset="0"/>
                <a:cs typeface="Arial" pitchFamily="34" charset="0"/>
              </a:rPr>
              <a:t>Lenders continuing to grapple with “new world”</a:t>
            </a:r>
          </a:p>
        </p:txBody>
      </p:sp>
      <p:sp>
        <p:nvSpPr>
          <p:cNvPr id="9271" name="Text Box 62"/>
          <p:cNvSpPr txBox="1">
            <a:spLocks noChangeArrowheads="1"/>
          </p:cNvSpPr>
          <p:nvPr/>
        </p:nvSpPr>
        <p:spPr bwMode="auto">
          <a:xfrm>
            <a:off x="5867400" y="65532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ScalaSansLF-Regular" pitchFamily="2" charset="0"/>
                <a:cs typeface="Arial" pitchFamily="34" charset="0"/>
              </a:rPr>
              <a:t>Source = Thedata Ltd / CML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Custom Desig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Custom Desig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incipality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rincipality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ncipali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ipalit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ipalit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ipalit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ipalit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ncipalit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cipalit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cipalit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cipalit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cipalit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cipalit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ncipalit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Report template - Logo Only">
  <a:themeElements>
    <a:clrScheme name="1_Report template - Logo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Report template - Logo Only">
      <a:majorFont>
        <a:latin typeface="ScalaSansLF-Regular"/>
        <a:ea typeface=""/>
        <a:cs typeface="Arial"/>
      </a:majorFont>
      <a:minorFont>
        <a:latin typeface="ScalaSansLF-Regular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eport template - Logo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- Logo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- Logo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- Logo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- Logo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- Logo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eport template - Logo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eport template - Logo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eport template - Logo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eport template - Logo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eport template - Logo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eport template - Logo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411</Words>
  <Application>Microsoft Office PowerPoint</Application>
  <PresentationFormat>On-screen Show (4:3)</PresentationFormat>
  <Paragraphs>91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1_Custom Design</vt:lpstr>
      <vt:lpstr>2_Custom Design</vt:lpstr>
      <vt:lpstr>Principality</vt:lpstr>
      <vt:lpstr>1_Report template - Logo Only</vt:lpstr>
      <vt:lpstr>Pembrokeshire Coast National Park Authority Scrutiny Committee  November 2012 </vt:lpstr>
      <vt:lpstr>Principality </vt:lpstr>
      <vt:lpstr>Attitudes of Private Sector to Affordable Housing  </vt:lpstr>
      <vt:lpstr>Challenges / Opportunities for Lenders  - “In Tray”</vt:lpstr>
      <vt:lpstr>Slide 5</vt:lpstr>
    </vt:vector>
  </TitlesOfParts>
  <Company>Principality Building Society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Pembrokeshire Coast National Park Authority Scrutiny Committee  November 2012</dc:title>
  <dc:creator>Principality User</dc:creator>
  <cp:lastModifiedBy> Caroline Llewellyn</cp:lastModifiedBy>
  <cp:revision>5</cp:revision>
  <dcterms:created xsi:type="dcterms:W3CDTF">2012-11-22T17:41:29Z</dcterms:created>
  <dcterms:modified xsi:type="dcterms:W3CDTF">2012-11-27T10:27:33Z</dcterms:modified>
</cp:coreProperties>
</file>