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17"/>
  </p:notesMasterIdLst>
  <p:handoutMasterIdLst>
    <p:handoutMasterId r:id="rId18"/>
  </p:handoutMasterIdLst>
  <p:sldIdLst>
    <p:sldId id="256" r:id="rId2"/>
    <p:sldId id="352" r:id="rId3"/>
    <p:sldId id="323" r:id="rId4"/>
    <p:sldId id="355" r:id="rId5"/>
    <p:sldId id="356" r:id="rId6"/>
    <p:sldId id="357" r:id="rId7"/>
    <p:sldId id="358" r:id="rId8"/>
    <p:sldId id="359" r:id="rId9"/>
    <p:sldId id="360" r:id="rId10"/>
    <p:sldId id="361" r:id="rId11"/>
    <p:sldId id="324" r:id="rId12"/>
    <p:sldId id="319" r:id="rId13"/>
    <p:sldId id="345" r:id="rId14"/>
    <p:sldId id="341" r:id="rId15"/>
    <p:sldId id="325" r:id="rId16"/>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CCFF33"/>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021" autoAdjust="0"/>
  </p:normalViewPr>
  <p:slideViewPr>
    <p:cSldViewPr>
      <p:cViewPr>
        <p:scale>
          <a:sx n="66" d="100"/>
          <a:sy n="66" d="100"/>
        </p:scale>
        <p:origin x="-1284" y="-4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523"/>
    </p:cViewPr>
  </p:sorterViewPr>
  <p:notesViewPr>
    <p:cSldViewPr>
      <p:cViewPr>
        <p:scale>
          <a:sx n="75" d="100"/>
          <a:sy n="75" d="100"/>
        </p:scale>
        <p:origin x="-1704" y="23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50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149507"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149508"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149509"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E91366C7-85CF-4A1C-BBB5-B693AE1EB7EF}" type="slidenum">
              <a:rPr lang="en-US"/>
              <a:pPr/>
              <a:t>‹#›</a:t>
            </a:fld>
            <a:endParaRPr lang="en-US"/>
          </a:p>
        </p:txBody>
      </p:sp>
    </p:spTree>
    <p:extLst>
      <p:ext uri="{BB962C8B-B14F-4D97-AF65-F5344CB8AC3E}">
        <p14:creationId xmlns:p14="http://schemas.microsoft.com/office/powerpoint/2010/main" val="4128193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3584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35844"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ffectLst/>
        </p:spPr>
      </p:sp>
      <p:sp>
        <p:nvSpPr>
          <p:cNvPr id="35845"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5846"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35847"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C79A4023-3D8C-4867-B4F0-720C174CEFBA}" type="slidenum">
              <a:rPr lang="en-US"/>
              <a:pPr/>
              <a:t>‹#›</a:t>
            </a:fld>
            <a:endParaRPr lang="en-US"/>
          </a:p>
        </p:txBody>
      </p:sp>
    </p:spTree>
    <p:extLst>
      <p:ext uri="{BB962C8B-B14F-4D97-AF65-F5344CB8AC3E}">
        <p14:creationId xmlns:p14="http://schemas.microsoft.com/office/powerpoint/2010/main" val="17328005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file:///\\nx3100\Main\Committee%20meetings\2013\Scrutiny%2023%20January\Nov%202012%204th%20draft%20FINAL%20for%20Working%20Group%20Cons.docx"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www.pembrokeshire.gov.uk/content.asp?id=11211&amp;language="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file:///\\nx3100\Main\Committee%20meetings\2013\Scrutiny%2023%20January\Nov%202012%204th%20draft%20FINAL%20for%20Working%20Group%20Cons.docx"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file:///\\nx3100\Main\Committee%20meetings\2013\Scrutiny%2023%20January\Securing%20Mortgage%20Access%20for%20Affordable%20Housing"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file:///\\nx3100\Main\Committee%20meetings\2013\Scrutiny%2023%20January\Appendix%20%201%20to%20Housing%20Background%20Paper%20March%202010%20update.docx"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pembrokeshirecoast.org.uk/Files/Files/Dev%20Plans/LDPTextEng/LDP4E.pdf" TargetMode="External"/><Relationship Id="rId7" Type="http://schemas.openxmlformats.org/officeDocument/2006/relationships/hyperlink" Target="file:///\\nx3100\Main\Committee%20meetings\2013\Scrutiny%2023%20January\PCNPA%2021%2012%2012.xlsx"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file:///\\nx3100\Main\Committee%20meetings\2013\Scrutiny%2023%20January\RE%20Formal%20review%20of%20a%20Local%20Development%20Plan.msg" TargetMode="External"/><Relationship Id="rId5" Type="http://schemas.openxmlformats.org/officeDocument/2006/relationships/hyperlink" Target="http://www.pembrokeshirecoast.org.uk/files/files/Dev%20Plans/AdoptedSPG/JHLA/515560%20PCNPA%20JHLAS%20Inspector%20Report-%2025-04-12.pdf" TargetMode="External"/><Relationship Id="rId4" Type="http://schemas.openxmlformats.org/officeDocument/2006/relationships/hyperlink" Target="http://www.pembrokeshirecoast.org.uk/Files/Files/dev%20plans/AffordableHousingSpgAdoptedWorkingDraft.pdf"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pembrokeshirecoast.org.uk/Files/Files/Dev%20Plans/LDPTextEng/LDP4E.pdf" TargetMode="External"/><Relationship Id="rId7" Type="http://schemas.openxmlformats.org/officeDocument/2006/relationships/hyperlink" Target="file:///\\nx3100\Main\Committee%20meetings\2013\Scrutiny%2023%20January\PCNPA%2021%2012%2012.xlsx"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file:///\\nx3100\Main\Committee%20meetings\2013\Scrutiny%2023%20January\RE%20Formal%20review%20of%20a%20Local%20Development%20Plan.msg" TargetMode="External"/><Relationship Id="rId5" Type="http://schemas.openxmlformats.org/officeDocument/2006/relationships/hyperlink" Target="http://www.pembrokeshirecoast.org.uk/files/files/Dev%20Plans/AdoptedSPG/JHLA/515560%20PCNPA%20JHLAS%20Inspector%20Report-%2025-04-12.pdf" TargetMode="External"/><Relationship Id="rId4" Type="http://schemas.openxmlformats.org/officeDocument/2006/relationships/hyperlink" Target="http://www.pembrokeshirecoast.org.uk/Files/Files/dev%20plans/AffordableHousingSpgAdoptedWorkingDraft.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9435EE-A9A8-4DAE-BBA3-06FC50FE9E4C}" type="slidenum">
              <a:rPr lang="en-US"/>
              <a:pPr/>
              <a:t>1</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668FC0-7011-45FA-A9A8-A5F4D5DF7F93}" type="slidenum">
              <a:rPr lang="en-US"/>
              <a:pPr/>
              <a:t>13</a:t>
            </a:fld>
            <a:endParaRPr lang="en-US"/>
          </a:p>
        </p:txBody>
      </p:sp>
      <p:sp>
        <p:nvSpPr>
          <p:cNvPr id="284674" name="Rectangle 2"/>
          <p:cNvSpPr>
            <a:spLocks noGrp="1" noRot="1" noChangeAspect="1" noChangeArrowheads="1" noTextEdit="1"/>
          </p:cNvSpPr>
          <p:nvPr>
            <p:ph type="sldImg"/>
          </p:nvPr>
        </p:nvSpPr>
        <p:spPr>
          <a:ln/>
        </p:spPr>
      </p:sp>
      <p:sp>
        <p:nvSpPr>
          <p:cNvPr id="284675" name="Rectangle 3"/>
          <p:cNvSpPr>
            <a:spLocks noGrp="1" noChangeArrowheads="1"/>
          </p:cNvSpPr>
          <p:nvPr>
            <p:ph type="body" idx="1"/>
          </p:nvPr>
        </p:nvSpPr>
        <p:spPr/>
        <p:txBody>
          <a:bodyPr/>
          <a:lstStyle/>
          <a:p>
            <a:pPr marL="0" marR="0" lvl="1" indent="0" algn="l" defTabSz="914400" rtl="0" eaLnBrk="1" fontAlgn="base" latinLnBrk="0" hangingPunct="1">
              <a:lnSpc>
                <a:spcPct val="100000"/>
              </a:lnSpc>
              <a:spcBef>
                <a:spcPct val="30000"/>
              </a:spcBef>
              <a:spcAft>
                <a:spcPct val="0"/>
              </a:spcAft>
              <a:buClrTx/>
              <a:buSzTx/>
              <a:buFontTx/>
              <a:buNone/>
              <a:tabLst/>
              <a:defRPr/>
            </a:pPr>
            <a:r>
              <a:rPr lang="en-GB" sz="1200" kern="1200" dirty="0" smtClean="0">
                <a:solidFill>
                  <a:schemeClr val="tx1"/>
                </a:solidFill>
                <a:latin typeface="Arial" charset="0"/>
                <a:ea typeface="+mn-ea"/>
                <a:cs typeface="+mn-cs"/>
              </a:rPr>
              <a:t>More flexibility –  with lower percentages it  can be more onerous confusing to operate – e.g. </a:t>
            </a:r>
            <a:r>
              <a:rPr lang="en-GB" sz="1200" u="sng" kern="1200" dirty="0" smtClean="0">
                <a:solidFill>
                  <a:schemeClr val="tx1"/>
                </a:solidFill>
                <a:latin typeface="Arial" charset="0"/>
                <a:ea typeface="+mn-ea"/>
                <a:cs typeface="+mn-cs"/>
                <a:hlinkClick r:id="rId3" action="ppaction://hlinkfile"/>
              </a:rPr>
              <a:t>PCC Plan Affordable Housing SPG</a:t>
            </a:r>
            <a:r>
              <a:rPr lang="en-GB" sz="1200" kern="1200" dirty="0" smtClean="0">
                <a:solidFill>
                  <a:schemeClr val="tx1"/>
                </a:solidFill>
                <a:latin typeface="Arial" charset="0"/>
                <a:ea typeface="+mn-ea"/>
                <a:cs typeface="+mn-cs"/>
              </a:rPr>
              <a:t> page 6 NOT PUBLIC, </a:t>
            </a:r>
            <a:r>
              <a:rPr lang="en-GB" sz="1200" u="sng" kern="1200" dirty="0" smtClean="0">
                <a:solidFill>
                  <a:schemeClr val="tx1"/>
                </a:solidFill>
                <a:latin typeface="Arial" charset="0"/>
                <a:ea typeface="+mn-ea"/>
                <a:cs typeface="+mn-cs"/>
                <a:hlinkClick r:id="rId4"/>
              </a:rPr>
              <a:t>PCC Plan</a:t>
            </a:r>
            <a:r>
              <a:rPr lang="en-GB" sz="1200" kern="1200" dirty="0" smtClean="0">
                <a:solidFill>
                  <a:schemeClr val="tx1"/>
                </a:solidFill>
                <a:latin typeface="Arial" charset="0"/>
                <a:ea typeface="+mn-ea"/>
                <a:cs typeface="+mn-cs"/>
              </a:rPr>
              <a:t> page 109</a:t>
            </a:r>
          </a:p>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E41B0B-A871-4FDE-AFD9-C5EE4F4273BD}" type="slidenum">
              <a:rPr lang="en-US"/>
              <a:pPr/>
              <a:t>14</a:t>
            </a:fld>
            <a:endParaRPr lang="en-US"/>
          </a:p>
        </p:txBody>
      </p:sp>
      <p:sp>
        <p:nvSpPr>
          <p:cNvPr id="275458" name="Rectangle 2"/>
          <p:cNvSpPr>
            <a:spLocks noGrp="1" noRot="1" noChangeAspect="1" noChangeArrowheads="1" noTextEdit="1"/>
          </p:cNvSpPr>
          <p:nvPr>
            <p:ph type="sldImg"/>
          </p:nvPr>
        </p:nvSpPr>
        <p:spPr>
          <a:xfrm>
            <a:off x="917575" y="744538"/>
            <a:ext cx="4962525" cy="3722687"/>
          </a:xfrm>
          <a:ln/>
        </p:spPr>
      </p:sp>
      <p:sp>
        <p:nvSpPr>
          <p:cNvPr id="275459" name="Rectangle 3"/>
          <p:cNvSpPr>
            <a:spLocks noGrp="1" noChangeArrowheads="1"/>
          </p:cNvSpPr>
          <p:nvPr>
            <p:ph type="body" idx="1"/>
          </p:nvPr>
        </p:nvSpPr>
        <p:spPr>
          <a:xfrm>
            <a:off x="906463" y="4714875"/>
            <a:ext cx="4984750" cy="4467225"/>
          </a:xfrm>
        </p:spPr>
        <p:txBody>
          <a:bodyPr/>
          <a:lstStyle/>
          <a:p>
            <a:pPr lvl="0"/>
            <a:r>
              <a:rPr lang="en-GB" sz="1200" b="1" kern="1200" dirty="0" smtClean="0">
                <a:solidFill>
                  <a:schemeClr val="tx1"/>
                </a:solidFill>
                <a:latin typeface="Arial" charset="0"/>
                <a:ea typeface="+mn-ea"/>
                <a:cs typeface="+mn-cs"/>
              </a:rPr>
              <a:t>Supplementary planning guidance (MD)</a:t>
            </a:r>
            <a:endParaRPr lang="en-GB" sz="1200" kern="1200" dirty="0" smtClean="0">
              <a:solidFill>
                <a:schemeClr val="tx1"/>
              </a:solidFill>
              <a:latin typeface="Arial" charset="0"/>
              <a:ea typeface="+mn-ea"/>
              <a:cs typeface="+mn-cs"/>
            </a:endParaRPr>
          </a:p>
          <a:p>
            <a:pPr lvl="0"/>
            <a:r>
              <a:rPr lang="en-GB" sz="1200" kern="1200" dirty="0" smtClean="0">
                <a:solidFill>
                  <a:schemeClr val="tx1"/>
                </a:solidFill>
                <a:latin typeface="Arial" charset="0"/>
                <a:ea typeface="+mn-ea"/>
                <a:cs typeface="+mn-cs"/>
              </a:rPr>
              <a:t>Potential to improve the offer for developers on private Low Cost Home Ownership/rental properties (but keep them affordable), </a:t>
            </a:r>
            <a:r>
              <a:rPr lang="en-GB" sz="1200" kern="1200" dirty="0" err="1" smtClean="0">
                <a:solidFill>
                  <a:schemeClr val="tx1"/>
                </a:solidFill>
                <a:latin typeface="Arial" charset="0"/>
                <a:ea typeface="+mn-ea"/>
                <a:cs typeface="+mn-cs"/>
              </a:rPr>
              <a:t>eg</a:t>
            </a:r>
            <a:r>
              <a:rPr lang="en-GB" sz="1200" kern="1200" dirty="0" smtClean="0">
                <a:solidFill>
                  <a:schemeClr val="tx1"/>
                </a:solidFill>
                <a:latin typeface="Arial" charset="0"/>
                <a:ea typeface="+mn-ea"/>
                <a:cs typeface="+mn-cs"/>
              </a:rPr>
              <a:t>. </a:t>
            </a:r>
            <a:r>
              <a:rPr lang="en-GB" sz="1200" u="sng" kern="1200" dirty="0" smtClean="0">
                <a:solidFill>
                  <a:schemeClr val="tx1"/>
                </a:solidFill>
                <a:latin typeface="Arial" charset="0"/>
                <a:ea typeface="+mn-ea"/>
                <a:cs typeface="+mn-cs"/>
                <a:hlinkClick r:id="rId3" action="ppaction://hlinkfile"/>
              </a:rPr>
              <a:t>PCC draft SPG</a:t>
            </a:r>
            <a:r>
              <a:rPr lang="en-GB" sz="1200" kern="1200" dirty="0" smtClean="0">
                <a:solidFill>
                  <a:schemeClr val="tx1"/>
                </a:solidFill>
                <a:latin typeface="Arial" charset="0"/>
                <a:ea typeface="+mn-ea"/>
                <a:cs typeface="+mn-cs"/>
              </a:rPr>
              <a:t> page 13.</a:t>
            </a:r>
          </a:p>
          <a:p>
            <a:pPr lvl="0"/>
            <a:r>
              <a:rPr lang="en-GB" sz="1200" kern="1200" dirty="0" smtClean="0">
                <a:solidFill>
                  <a:schemeClr val="tx1"/>
                </a:solidFill>
                <a:latin typeface="Arial" charset="0"/>
                <a:ea typeface="+mn-ea"/>
                <a:cs typeface="+mn-cs"/>
              </a:rPr>
              <a:t>Land is our priority – P Barlow example??</a:t>
            </a:r>
          </a:p>
          <a:p>
            <a:pPr lvl="0"/>
            <a:r>
              <a:rPr lang="en-GB" sz="1200" kern="1200" dirty="0" smtClean="0">
                <a:solidFill>
                  <a:schemeClr val="tx1"/>
                </a:solidFill>
                <a:latin typeface="Arial" charset="0"/>
                <a:ea typeface="+mn-ea"/>
                <a:cs typeface="+mn-cs"/>
              </a:rPr>
              <a:t>Flexibility regarding design (</a:t>
            </a:r>
            <a:r>
              <a:rPr lang="en-GB" sz="1200" kern="1200" dirty="0" err="1" smtClean="0">
                <a:solidFill>
                  <a:schemeClr val="tx1"/>
                </a:solidFill>
                <a:latin typeface="Arial" charset="0"/>
                <a:ea typeface="+mn-ea"/>
                <a:cs typeface="+mn-cs"/>
              </a:rPr>
              <a:t>Crymych</a:t>
            </a:r>
            <a:r>
              <a:rPr lang="en-GB" sz="1200" kern="1200" dirty="0" smtClean="0">
                <a:solidFill>
                  <a:schemeClr val="tx1"/>
                </a:solidFill>
                <a:latin typeface="Arial" charset="0"/>
                <a:ea typeface="+mn-ea"/>
                <a:cs typeface="+mn-cs"/>
              </a:rPr>
              <a:t> &amp; </a:t>
            </a:r>
            <a:r>
              <a:rPr lang="en-GB" sz="1200" kern="1200" dirty="0" err="1" smtClean="0">
                <a:solidFill>
                  <a:schemeClr val="tx1"/>
                </a:solidFill>
                <a:latin typeface="Arial" charset="0"/>
                <a:ea typeface="+mn-ea"/>
                <a:cs typeface="+mn-cs"/>
              </a:rPr>
              <a:t>Marloes</a:t>
            </a:r>
            <a:r>
              <a:rPr lang="en-GB" sz="1200" kern="1200" dirty="0" smtClean="0">
                <a:solidFill>
                  <a:schemeClr val="tx1"/>
                </a:solidFill>
                <a:latin typeface="Arial" charset="0"/>
                <a:ea typeface="+mn-ea"/>
                <a:cs typeface="+mn-cs"/>
              </a:rPr>
              <a:t> examples SM)</a:t>
            </a:r>
          </a:p>
          <a:p>
            <a:pPr lvl="0"/>
            <a:r>
              <a:rPr lang="en-GB" sz="1200" u="sng" kern="1200" dirty="0" smtClean="0">
                <a:solidFill>
                  <a:schemeClr val="tx1"/>
                </a:solidFill>
                <a:latin typeface="Arial" charset="0"/>
                <a:ea typeface="+mn-ea"/>
                <a:cs typeface="+mn-cs"/>
                <a:hlinkClick r:id="rId4" action="ppaction://hlinkfile"/>
              </a:rPr>
              <a:t>Occupancy controls</a:t>
            </a:r>
            <a:r>
              <a:rPr lang="en-GB" sz="1200" kern="1200" dirty="0" smtClean="0">
                <a:solidFill>
                  <a:schemeClr val="tx1"/>
                </a:solidFill>
                <a:latin typeface="Arial" charset="0"/>
                <a:ea typeface="+mn-ea"/>
                <a:cs typeface="+mn-cs"/>
              </a:rPr>
              <a:t> and mortgage lending</a:t>
            </a:r>
          </a:p>
          <a:p>
            <a:pPr lvl="0"/>
            <a:r>
              <a:rPr lang="en-GB" sz="1200" kern="1200" dirty="0" smtClean="0">
                <a:solidFill>
                  <a:schemeClr val="tx1"/>
                </a:solidFill>
                <a:latin typeface="Arial" charset="0"/>
                <a:ea typeface="+mn-ea"/>
                <a:cs typeface="+mn-cs"/>
              </a:rPr>
              <a:t>Review of the County Council’s Housing Allocations Policy </a:t>
            </a:r>
          </a:p>
          <a:p>
            <a:pPr lvl="0"/>
            <a:r>
              <a:rPr lang="en-GB" sz="1200" kern="1200" dirty="0" smtClean="0">
                <a:solidFill>
                  <a:schemeClr val="tx1"/>
                </a:solidFill>
                <a:latin typeface="Arial" charset="0"/>
                <a:ea typeface="+mn-ea"/>
                <a:cs typeface="+mn-cs"/>
              </a:rPr>
              <a:t>County Council Supplementary Planning Guidance Consultation</a:t>
            </a:r>
          </a:p>
          <a:p>
            <a:pPr lvl="0"/>
            <a:r>
              <a:rPr lang="en-GB" sz="1200" kern="1200" dirty="0" smtClean="0">
                <a:solidFill>
                  <a:schemeClr val="tx1"/>
                </a:solidFill>
                <a:latin typeface="Arial" charset="0"/>
                <a:ea typeface="+mn-ea"/>
                <a:cs typeface="+mn-cs"/>
              </a:rPr>
              <a:t>Deliverability Study – awaiting outcomes – </a:t>
            </a:r>
            <a:r>
              <a:rPr lang="en-GB" sz="1200" kern="1200" dirty="0" err="1" smtClean="0">
                <a:solidFill>
                  <a:schemeClr val="tx1"/>
                </a:solidFill>
                <a:latin typeface="Arial" charset="0"/>
                <a:ea typeface="+mn-ea"/>
                <a:cs typeface="+mn-cs"/>
              </a:rPr>
              <a:t>mailshot</a:t>
            </a:r>
            <a:r>
              <a:rPr lang="en-GB" sz="1200" kern="1200" dirty="0" smtClean="0">
                <a:solidFill>
                  <a:schemeClr val="tx1"/>
                </a:solidFill>
                <a:latin typeface="Arial" charset="0"/>
                <a:ea typeface="+mn-ea"/>
                <a:cs typeface="+mn-cs"/>
              </a:rPr>
              <a:t>/contact landowners/agents</a:t>
            </a:r>
          </a:p>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267064-BD8D-463C-BC3A-1E5FF33EDC51}" type="slidenum">
              <a:rPr lang="en-US"/>
              <a:pPr/>
              <a:t>15</a:t>
            </a:fld>
            <a:endParaRPr lang="en-US"/>
          </a:p>
        </p:txBody>
      </p:sp>
      <p:sp>
        <p:nvSpPr>
          <p:cNvPr id="229378" name="Rectangle 2"/>
          <p:cNvSpPr>
            <a:spLocks noGrp="1" noRot="1" noChangeAspect="1" noChangeArrowheads="1" noTextEdit="1"/>
          </p:cNvSpPr>
          <p:nvPr>
            <p:ph type="sldImg"/>
          </p:nvPr>
        </p:nvSpPr>
        <p:spPr>
          <a:ln/>
        </p:spPr>
      </p:sp>
      <p:sp>
        <p:nvSpPr>
          <p:cNvPr id="229379" name="Rectangle 3"/>
          <p:cNvSpPr>
            <a:spLocks noGrp="1" noChangeArrowheads="1"/>
          </p:cNvSpPr>
          <p:nvPr>
            <p:ph type="body" idx="1"/>
          </p:nvPr>
        </p:nvSpPr>
        <p:spPr/>
        <p:txBody>
          <a:bodyPr/>
          <a:lstStyle/>
          <a:p>
            <a:pPr lvl="0"/>
            <a:r>
              <a:rPr lang="en-GB" sz="1200" kern="1200" dirty="0" smtClean="0">
                <a:solidFill>
                  <a:schemeClr val="tx1"/>
                </a:solidFill>
                <a:latin typeface="Arial" charset="0"/>
                <a:ea typeface="+mn-ea"/>
                <a:cs typeface="+mn-cs"/>
              </a:rPr>
              <a:t>Is there a wider definition of affordable housing need that the Authority is not taking account of? (MD)</a:t>
            </a:r>
          </a:p>
          <a:p>
            <a:pPr lvl="0"/>
            <a:r>
              <a:rPr lang="en-GB" sz="1200" u="sng" kern="1200" dirty="0" smtClean="0">
                <a:solidFill>
                  <a:schemeClr val="tx1"/>
                </a:solidFill>
                <a:latin typeface="Arial" charset="0"/>
                <a:ea typeface="+mn-ea"/>
                <a:cs typeface="+mn-cs"/>
                <a:hlinkClick r:id="rId3" action="ppaction://hlinkfile"/>
              </a:rPr>
              <a:t>How housing need was calculated for the Plan</a:t>
            </a:r>
            <a:endParaRPr lang="en-GB" sz="1200" kern="1200" dirty="0" smtClean="0">
              <a:solidFill>
                <a:schemeClr val="tx1"/>
              </a:solidFill>
              <a:latin typeface="Arial" charset="0"/>
              <a:ea typeface="+mn-ea"/>
              <a:cs typeface="+mn-cs"/>
            </a:endParaRPr>
          </a:p>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GB" sz="1200" b="1" kern="1200" dirty="0" smtClean="0">
                <a:solidFill>
                  <a:schemeClr val="tx1"/>
                </a:solidFill>
                <a:latin typeface="Arial" charset="0"/>
                <a:ea typeface="+mn-ea"/>
                <a:cs typeface="+mn-cs"/>
              </a:rPr>
              <a:t>The use of the Three Dragons Toolkit (P Barlow demonstration)</a:t>
            </a:r>
            <a:endParaRPr lang="en-GB" sz="1200" kern="1200" dirty="0" smtClean="0">
              <a:solidFill>
                <a:schemeClr val="tx1"/>
              </a:solidFill>
              <a:latin typeface="Arial" charset="0"/>
              <a:ea typeface="+mn-ea"/>
              <a:cs typeface="+mn-cs"/>
            </a:endParaRPr>
          </a:p>
          <a:p>
            <a:pPr lvl="1"/>
            <a:r>
              <a:rPr lang="en-GB" sz="1200" kern="1200" dirty="0" smtClean="0">
                <a:solidFill>
                  <a:schemeClr val="tx1"/>
                </a:solidFill>
                <a:latin typeface="Arial" charset="0"/>
                <a:ea typeface="+mn-ea"/>
                <a:cs typeface="+mn-cs"/>
              </a:rPr>
              <a:t>Demo taking Members through the New Hedges allocation - cover</a:t>
            </a:r>
          </a:p>
          <a:p>
            <a:pPr lvl="2"/>
            <a:r>
              <a:rPr lang="en-GB" sz="1200" kern="1200" dirty="0" smtClean="0">
                <a:solidFill>
                  <a:schemeClr val="tx1"/>
                </a:solidFill>
                <a:latin typeface="Arial" charset="0"/>
                <a:ea typeface="+mn-ea"/>
                <a:cs typeface="+mn-cs"/>
              </a:rPr>
              <a:t>Developer’s profit </a:t>
            </a:r>
          </a:p>
          <a:p>
            <a:pPr lvl="2"/>
            <a:r>
              <a:rPr lang="en-GB" sz="1200" kern="1200" dirty="0" smtClean="0">
                <a:solidFill>
                  <a:schemeClr val="tx1"/>
                </a:solidFill>
                <a:latin typeface="Arial" charset="0"/>
                <a:ea typeface="+mn-ea"/>
                <a:cs typeface="+mn-cs"/>
              </a:rPr>
              <a:t>Exceptional land costs</a:t>
            </a:r>
          </a:p>
          <a:p>
            <a:pPr lvl="2"/>
            <a:r>
              <a:rPr lang="en-GB" sz="1200" kern="1200" dirty="0" smtClean="0">
                <a:solidFill>
                  <a:schemeClr val="tx1"/>
                </a:solidFill>
                <a:latin typeface="Arial" charset="0"/>
                <a:ea typeface="+mn-ea"/>
                <a:cs typeface="+mn-cs"/>
              </a:rPr>
              <a:t>Flexibility on the % requirement as a result of</a:t>
            </a:r>
          </a:p>
          <a:p>
            <a:pPr lvl="1"/>
            <a:r>
              <a:rPr lang="en-GB" sz="1200" kern="1200" dirty="0" smtClean="0">
                <a:solidFill>
                  <a:schemeClr val="tx1"/>
                </a:solidFill>
                <a:latin typeface="Arial" charset="0"/>
                <a:ea typeface="+mn-ea"/>
                <a:cs typeface="+mn-cs"/>
              </a:rPr>
              <a:t>Little Haven Walton Hill – Appeal decision on DM committee that morning – Commuted Sum –</a:t>
            </a:r>
            <a:r>
              <a:rPr lang="en-GB" sz="1200" b="1" kern="1200" dirty="0" smtClean="0">
                <a:solidFill>
                  <a:schemeClr val="tx1"/>
                </a:solidFill>
                <a:latin typeface="Arial" charset="0"/>
                <a:ea typeface="+mn-ea"/>
                <a:cs typeface="+mn-cs"/>
              </a:rPr>
              <a:t> MD</a:t>
            </a:r>
            <a:r>
              <a:rPr lang="en-GB" sz="1200" kern="1200" dirty="0" smtClean="0">
                <a:solidFill>
                  <a:schemeClr val="tx1"/>
                </a:solidFill>
                <a:latin typeface="Arial" charset="0"/>
                <a:ea typeface="+mn-ea"/>
                <a:cs typeface="+mn-cs"/>
              </a:rPr>
              <a:t> to cover</a:t>
            </a:r>
          </a:p>
          <a:p>
            <a:pPr lvl="2"/>
            <a:r>
              <a:rPr lang="en-GB" sz="1200" kern="1200" dirty="0" smtClean="0">
                <a:solidFill>
                  <a:schemeClr val="tx1"/>
                </a:solidFill>
                <a:latin typeface="Arial" charset="0"/>
                <a:ea typeface="+mn-ea"/>
                <a:cs typeface="+mn-cs"/>
              </a:rPr>
              <a:t>Reaction of applicants agents</a:t>
            </a:r>
          </a:p>
          <a:p>
            <a:pPr lvl="2"/>
            <a:r>
              <a:rPr lang="en-GB" sz="1200" kern="1200" dirty="0" smtClean="0">
                <a:solidFill>
                  <a:schemeClr val="tx1"/>
                </a:solidFill>
                <a:latin typeface="Arial" charset="0"/>
                <a:ea typeface="+mn-ea"/>
                <a:cs typeface="+mn-cs"/>
              </a:rPr>
              <a:t>Inspectorate endorsement of the approach</a:t>
            </a:r>
          </a:p>
          <a:p>
            <a:endParaRPr lang="en-GB" dirty="0"/>
          </a:p>
        </p:txBody>
      </p:sp>
      <p:sp>
        <p:nvSpPr>
          <p:cNvPr id="4" name="Slide Number Placeholder 3"/>
          <p:cNvSpPr>
            <a:spLocks noGrp="1"/>
          </p:cNvSpPr>
          <p:nvPr>
            <p:ph type="sldNum" sz="quarter" idx="10"/>
          </p:nvPr>
        </p:nvSpPr>
        <p:spPr/>
        <p:txBody>
          <a:bodyPr/>
          <a:lstStyle/>
          <a:p>
            <a:fld id="{C79A4023-3D8C-4867-B4F0-720C174CEFBA}"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GB" dirty="0" smtClean="0"/>
              <a:t>Residual</a:t>
            </a:r>
            <a:r>
              <a:rPr lang="en-GB" baseline="0" dirty="0" smtClean="0"/>
              <a:t> Land Value is the value attributed to a piece of land, on which a scheme will be carried out, after costs and developer margin have be subtracted from any revenue from selling the buildings</a:t>
            </a:r>
          </a:p>
          <a:p>
            <a:pPr>
              <a:buFont typeface="Arial" pitchFamily="34" charset="0"/>
              <a:buChar char="•"/>
            </a:pPr>
            <a:r>
              <a:rPr lang="en-GB" baseline="0" dirty="0" smtClean="0"/>
              <a:t>Net Residual Value is Gross Residual Value less any costs attributed to planning obligations  such as affordable housing </a:t>
            </a:r>
          </a:p>
          <a:p>
            <a:pPr>
              <a:buFont typeface="Arial" pitchFamily="34" charset="0"/>
              <a:buChar char="•"/>
            </a:pPr>
            <a:r>
              <a:rPr lang="en-GB" baseline="0" dirty="0" smtClean="0"/>
              <a:t>Toolkit allows for a proportion of build costs to be covered by SHG</a:t>
            </a:r>
            <a:endParaRPr lang="en-GB" dirty="0"/>
          </a:p>
        </p:txBody>
      </p:sp>
      <p:sp>
        <p:nvSpPr>
          <p:cNvPr id="4" name="Slide Number Placeholder 3"/>
          <p:cNvSpPr>
            <a:spLocks noGrp="1"/>
          </p:cNvSpPr>
          <p:nvPr>
            <p:ph type="sldNum" sz="quarter" idx="10"/>
          </p:nvPr>
        </p:nvSpPr>
        <p:spPr/>
        <p:txBody>
          <a:bodyPr/>
          <a:lstStyle/>
          <a:p>
            <a:fld id="{99FE96E7-070B-402B-9C62-C9C486BACFCF}"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GB" dirty="0" smtClean="0"/>
              <a:t>Developers come to us with a proposed scheme, we use the toolkit to check their figures and</a:t>
            </a:r>
            <a:r>
              <a:rPr lang="en-GB" baseline="0" dirty="0" smtClean="0"/>
              <a:t> negotiate an appropriate level of affordable housing  (if necessary)</a:t>
            </a:r>
          </a:p>
          <a:p>
            <a:pPr>
              <a:buFont typeface="Arial" pitchFamily="34" charset="0"/>
              <a:buChar char="•"/>
            </a:pPr>
            <a:r>
              <a:rPr lang="en-GB" baseline="0" dirty="0" smtClean="0"/>
              <a:t>Three Dragons helps us to reach a fair and equitable agreement to balance our needs</a:t>
            </a:r>
            <a:endParaRPr lang="en-GB" dirty="0"/>
          </a:p>
        </p:txBody>
      </p:sp>
      <p:sp>
        <p:nvSpPr>
          <p:cNvPr id="4" name="Slide Number Placeholder 3"/>
          <p:cNvSpPr>
            <a:spLocks noGrp="1"/>
          </p:cNvSpPr>
          <p:nvPr>
            <p:ph type="sldNum" sz="quarter" idx="10"/>
          </p:nvPr>
        </p:nvSpPr>
        <p:spPr/>
        <p:txBody>
          <a:bodyPr/>
          <a:lstStyle/>
          <a:p>
            <a:fld id="{99FE96E7-070B-402B-9C62-C9C486BACFCF}" type="slidenum">
              <a:rPr lang="en-GB" smtClean="0"/>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GB" dirty="0" err="1" smtClean="0"/>
              <a:t>Tookit</a:t>
            </a:r>
            <a:r>
              <a:rPr lang="en-GB" dirty="0" smtClean="0"/>
              <a:t> allows consideration of</a:t>
            </a:r>
            <a:r>
              <a:rPr lang="en-GB" baseline="0" dirty="0" smtClean="0"/>
              <a:t> the costs incurred from building multi-storey apartment complexes </a:t>
            </a:r>
          </a:p>
          <a:p>
            <a:pPr>
              <a:buFont typeface="Arial" pitchFamily="34" charset="0"/>
              <a:buChar char="•"/>
            </a:pPr>
            <a:endParaRPr lang="en-GB" dirty="0"/>
          </a:p>
        </p:txBody>
      </p:sp>
      <p:sp>
        <p:nvSpPr>
          <p:cNvPr id="4" name="Slide Number Placeholder 3"/>
          <p:cNvSpPr>
            <a:spLocks noGrp="1"/>
          </p:cNvSpPr>
          <p:nvPr>
            <p:ph type="sldNum" sz="quarter" idx="10"/>
          </p:nvPr>
        </p:nvSpPr>
        <p:spPr/>
        <p:txBody>
          <a:bodyPr/>
          <a:lstStyle/>
          <a:p>
            <a:fld id="{99FE96E7-070B-402B-9C62-C9C486BACFCF}" type="slidenum">
              <a:rPr lang="en-GB" smtClean="0"/>
              <a:pPr/>
              <a:t>7</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GB" dirty="0" smtClean="0"/>
              <a:t>The toolkit does not provide default market</a:t>
            </a:r>
            <a:r>
              <a:rPr lang="en-GB" baseline="0" dirty="0" smtClean="0"/>
              <a:t> values, so we must use the most recent data for the area in question.  This is done using the land registry price paid data (free monthly) or buy using values provided by the developer i.e. What they expect to market the properties for (again we check this to make sure we think that it is reasonable asking prices). </a:t>
            </a:r>
            <a:endParaRPr lang="en-GB" dirty="0"/>
          </a:p>
        </p:txBody>
      </p:sp>
      <p:sp>
        <p:nvSpPr>
          <p:cNvPr id="4" name="Slide Number Placeholder 3"/>
          <p:cNvSpPr>
            <a:spLocks noGrp="1"/>
          </p:cNvSpPr>
          <p:nvPr>
            <p:ph type="sldNum" sz="quarter" idx="10"/>
          </p:nvPr>
        </p:nvSpPr>
        <p:spPr/>
        <p:txBody>
          <a:bodyPr/>
          <a:lstStyle/>
          <a:p>
            <a:fld id="{99FE96E7-070B-402B-9C62-C9C486BACFCF}" type="slidenum">
              <a:rPr lang="en-GB" smtClean="0"/>
              <a:pPr/>
              <a:t>8</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GB" dirty="0" smtClean="0"/>
              <a:t>A</a:t>
            </a:r>
            <a:r>
              <a:rPr lang="en-GB" baseline="0" dirty="0" smtClean="0"/>
              <a:t> positive Residual value is a good start but this does not mean that the scheme is viable</a:t>
            </a:r>
          </a:p>
          <a:p>
            <a:pPr>
              <a:buFont typeface="Arial" pitchFamily="34" charset="0"/>
              <a:buChar char="•"/>
            </a:pPr>
            <a:r>
              <a:rPr lang="en-GB" baseline="0" dirty="0" smtClean="0"/>
              <a:t>The residual value must higher than the existing/ original use value – in most cases in the national park it would be farmland – or else why would you bother to develop if it is worth more in it’s original state?</a:t>
            </a:r>
          </a:p>
          <a:p>
            <a:pPr>
              <a:buFont typeface="Arial" pitchFamily="34" charset="0"/>
              <a:buChar char="•"/>
            </a:pPr>
            <a:r>
              <a:rPr lang="en-GB" baseline="0" smtClean="0"/>
              <a:t>The </a:t>
            </a:r>
            <a:endParaRPr lang="en-GB" dirty="0"/>
          </a:p>
        </p:txBody>
      </p:sp>
      <p:sp>
        <p:nvSpPr>
          <p:cNvPr id="4" name="Slide Number Placeholder 3"/>
          <p:cNvSpPr>
            <a:spLocks noGrp="1"/>
          </p:cNvSpPr>
          <p:nvPr>
            <p:ph type="sldNum" sz="quarter" idx="10"/>
          </p:nvPr>
        </p:nvSpPr>
        <p:spPr/>
        <p:txBody>
          <a:bodyPr/>
          <a:lstStyle/>
          <a:p>
            <a:fld id="{99FE96E7-070B-402B-9C62-C9C486BACFCF}" type="slidenum">
              <a:rPr lang="en-GB" smtClean="0"/>
              <a:pPr/>
              <a:t>10</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GB" sz="1200" b="1" kern="1200" dirty="0" smtClean="0">
                <a:solidFill>
                  <a:schemeClr val="tx1"/>
                </a:solidFill>
                <a:latin typeface="Arial" charset="0"/>
                <a:ea typeface="+mn-ea"/>
                <a:cs typeface="+mn-cs"/>
              </a:rPr>
              <a:t>Is our policy flexible enough? Does it require review? (MD)</a:t>
            </a:r>
            <a:endParaRPr lang="en-GB" sz="1200" kern="1200" dirty="0" smtClean="0">
              <a:solidFill>
                <a:schemeClr val="tx1"/>
              </a:solidFill>
              <a:latin typeface="Arial" charset="0"/>
              <a:ea typeface="+mn-ea"/>
              <a:cs typeface="+mn-cs"/>
            </a:endParaRPr>
          </a:p>
          <a:p>
            <a:pPr lvl="0"/>
            <a:r>
              <a:rPr lang="en-GB" sz="1200" kern="1200" dirty="0" smtClean="0">
                <a:solidFill>
                  <a:schemeClr val="tx1"/>
                </a:solidFill>
                <a:latin typeface="Arial" charset="0"/>
                <a:ea typeface="+mn-ea"/>
                <a:cs typeface="+mn-cs"/>
              </a:rPr>
              <a:t>Point out built in flexibility: Policy wording </a:t>
            </a:r>
            <a:r>
              <a:rPr lang="en-GB" sz="1200" u="sng" kern="1200" dirty="0" smtClean="0">
                <a:solidFill>
                  <a:schemeClr val="tx1"/>
                </a:solidFill>
                <a:latin typeface="Arial" charset="0"/>
                <a:ea typeface="+mn-ea"/>
                <a:cs typeface="+mn-cs"/>
                <a:hlinkClick r:id="rId3"/>
              </a:rPr>
              <a:t>Policy 45...</a:t>
            </a:r>
            <a:r>
              <a:rPr lang="en-GB" sz="1200" kern="1200" dirty="0" smtClean="0">
                <a:solidFill>
                  <a:schemeClr val="tx1"/>
                </a:solidFill>
                <a:latin typeface="Arial" charset="0"/>
                <a:ea typeface="+mn-ea"/>
                <a:cs typeface="+mn-cs"/>
              </a:rPr>
              <a:t>, Page 75 </a:t>
            </a:r>
            <a:r>
              <a:rPr lang="en-GB" sz="1200" u="sng" kern="1200" dirty="0" smtClean="0">
                <a:solidFill>
                  <a:schemeClr val="tx1"/>
                </a:solidFill>
                <a:latin typeface="Arial" charset="0"/>
                <a:ea typeface="+mn-ea"/>
                <a:cs typeface="+mn-cs"/>
                <a:hlinkClick r:id="rId4"/>
              </a:rPr>
              <a:t>supplementary planning guidance</a:t>
            </a:r>
            <a:r>
              <a:rPr lang="en-GB" sz="1200" kern="1200" dirty="0" smtClean="0">
                <a:solidFill>
                  <a:schemeClr val="tx1"/>
                </a:solidFill>
                <a:latin typeface="Arial" charset="0"/>
                <a:ea typeface="+mn-ea"/>
                <a:cs typeface="+mn-cs"/>
              </a:rPr>
              <a:t>, Land Availability Inspector’s Report </a:t>
            </a:r>
            <a:r>
              <a:rPr lang="en-GB" sz="1200" u="sng" kern="1200" dirty="0" smtClean="0">
                <a:solidFill>
                  <a:schemeClr val="tx1"/>
                </a:solidFill>
                <a:latin typeface="Arial" charset="0"/>
                <a:ea typeface="+mn-ea"/>
                <a:cs typeface="+mn-cs"/>
                <a:hlinkClick r:id="rId5"/>
              </a:rPr>
              <a:t>The Inspector’s report into land availability (April 2011)</a:t>
            </a:r>
            <a:endParaRPr lang="en-GB" sz="1200" kern="1200" dirty="0" smtClean="0">
              <a:solidFill>
                <a:schemeClr val="tx1"/>
              </a:solidFill>
              <a:latin typeface="Arial" charset="0"/>
              <a:ea typeface="+mn-ea"/>
              <a:cs typeface="+mn-cs"/>
            </a:endParaRPr>
          </a:p>
          <a:p>
            <a:pPr lvl="0"/>
            <a:r>
              <a:rPr lang="en-GB" sz="1200" kern="1200" dirty="0" smtClean="0">
                <a:solidFill>
                  <a:schemeClr val="tx1"/>
                </a:solidFill>
                <a:latin typeface="Arial" charset="0"/>
                <a:ea typeface="+mn-ea"/>
                <a:cs typeface="+mn-cs"/>
              </a:rPr>
              <a:t>Can we/should we review policy now? </a:t>
            </a:r>
          </a:p>
          <a:p>
            <a:pPr lvl="1"/>
            <a:r>
              <a:rPr lang="en-GB" sz="1200" kern="1200" dirty="0" smtClean="0">
                <a:solidFill>
                  <a:schemeClr val="tx1"/>
                </a:solidFill>
                <a:latin typeface="Arial" charset="0"/>
                <a:ea typeface="+mn-ea"/>
                <a:cs typeface="+mn-cs"/>
              </a:rPr>
              <a:t>E Ancrum response </a:t>
            </a:r>
            <a:r>
              <a:rPr lang="en-GB" sz="1200" u="sng" kern="1200" dirty="0" smtClean="0">
                <a:solidFill>
                  <a:schemeClr val="tx1"/>
                </a:solidFill>
                <a:latin typeface="Arial" charset="0"/>
                <a:ea typeface="+mn-ea"/>
                <a:cs typeface="+mn-cs"/>
                <a:hlinkClick r:id="rId6"/>
              </a:rPr>
              <a:t>E Ancrum email</a:t>
            </a:r>
            <a:r>
              <a:rPr lang="en-GB" sz="1200" kern="1200" dirty="0" smtClean="0">
                <a:solidFill>
                  <a:schemeClr val="tx1"/>
                </a:solidFill>
                <a:latin typeface="Arial" charset="0"/>
                <a:ea typeface="+mn-ea"/>
                <a:cs typeface="+mn-cs"/>
              </a:rPr>
              <a:t> – cannot do a partial review. </a:t>
            </a:r>
          </a:p>
          <a:p>
            <a:pPr lvl="1"/>
            <a:r>
              <a:rPr lang="en-GB" sz="1200" kern="1200" dirty="0" smtClean="0">
                <a:solidFill>
                  <a:schemeClr val="tx1"/>
                </a:solidFill>
                <a:latin typeface="Arial" charset="0"/>
                <a:ea typeface="+mn-ea"/>
                <a:cs typeface="+mn-cs"/>
              </a:rPr>
              <a:t>Needing time to bed in (use A Archer text)</a:t>
            </a:r>
          </a:p>
          <a:p>
            <a:pPr lvl="1"/>
            <a:r>
              <a:rPr lang="en-GB" sz="1200" kern="1200" dirty="0" smtClean="0">
                <a:solidFill>
                  <a:schemeClr val="tx1"/>
                </a:solidFill>
                <a:latin typeface="Arial" charset="0"/>
                <a:ea typeface="+mn-ea"/>
                <a:cs typeface="+mn-cs"/>
              </a:rPr>
              <a:t>A review of policy likely to stall current negotiations/progress Link to Sarah M work..doesn’t appear to be hampering negotiations/bringing sites forward , </a:t>
            </a:r>
            <a:r>
              <a:rPr lang="en-GB" sz="1200" u="sng" kern="1200" dirty="0" smtClean="0">
                <a:solidFill>
                  <a:schemeClr val="tx1"/>
                </a:solidFill>
                <a:latin typeface="Arial" charset="0"/>
                <a:ea typeface="+mn-ea"/>
                <a:cs typeface="+mn-cs"/>
                <a:hlinkClick r:id="rId7" action="ppaction://hlinkfile"/>
              </a:rPr>
              <a:t>link to current S106 agreements etc.</a:t>
            </a:r>
            <a:r>
              <a:rPr lang="en-GB" sz="1200" kern="1200" dirty="0" smtClean="0">
                <a:solidFill>
                  <a:schemeClr val="tx1"/>
                </a:solidFill>
                <a:latin typeface="Arial" charset="0"/>
                <a:ea typeface="+mn-ea"/>
                <a:cs typeface="+mn-cs"/>
              </a:rPr>
              <a:t> </a:t>
            </a:r>
          </a:p>
          <a:p>
            <a:endParaRPr lang="en-GB" dirty="0"/>
          </a:p>
        </p:txBody>
      </p:sp>
      <p:sp>
        <p:nvSpPr>
          <p:cNvPr id="4" name="Slide Number Placeholder 3"/>
          <p:cNvSpPr>
            <a:spLocks noGrp="1"/>
          </p:cNvSpPr>
          <p:nvPr>
            <p:ph type="sldNum" sz="quarter" idx="10"/>
          </p:nvPr>
        </p:nvSpPr>
        <p:spPr/>
        <p:txBody>
          <a:bodyPr/>
          <a:lstStyle/>
          <a:p>
            <a:fld id="{C79A4023-3D8C-4867-B4F0-720C174CEFBA}"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8526F0-F05A-47A7-B52D-F4EA79D7307F}" type="slidenum">
              <a:rPr lang="en-US"/>
              <a:pPr/>
              <a:t>12</a:t>
            </a:fld>
            <a:endParaRPr lang="en-US"/>
          </a:p>
        </p:txBody>
      </p:sp>
      <p:sp>
        <p:nvSpPr>
          <p:cNvPr id="220162" name="Rectangle 2"/>
          <p:cNvSpPr>
            <a:spLocks noGrp="1" noRot="1" noChangeAspect="1" noChangeArrowheads="1" noTextEdit="1"/>
          </p:cNvSpPr>
          <p:nvPr>
            <p:ph type="sldImg"/>
          </p:nvPr>
        </p:nvSpPr>
        <p:spPr>
          <a:ln/>
        </p:spPr>
      </p:sp>
      <p:sp>
        <p:nvSpPr>
          <p:cNvPr id="220163" name="Rectangle 3"/>
          <p:cNvSpPr>
            <a:spLocks noGrp="1" noChangeArrowheads="1"/>
          </p:cNvSpPr>
          <p:nvPr>
            <p:ph type="body" idx="1"/>
          </p:nvPr>
        </p:nvSpPr>
        <p:spPr/>
        <p:txBody>
          <a:bodyPr/>
          <a:lstStyle/>
          <a:p>
            <a:pPr lvl="0"/>
            <a:r>
              <a:rPr lang="en-GB" sz="1200" b="1" kern="1200" dirty="0" smtClean="0">
                <a:solidFill>
                  <a:schemeClr val="tx1"/>
                </a:solidFill>
                <a:latin typeface="Arial" charset="0"/>
                <a:ea typeface="+mn-ea"/>
                <a:cs typeface="+mn-cs"/>
              </a:rPr>
              <a:t>Is our policy flexible enough? Does it require review? (MD)</a:t>
            </a:r>
            <a:endParaRPr lang="en-GB" sz="1200" kern="1200" dirty="0" smtClean="0">
              <a:solidFill>
                <a:schemeClr val="tx1"/>
              </a:solidFill>
              <a:latin typeface="Arial" charset="0"/>
              <a:ea typeface="+mn-ea"/>
              <a:cs typeface="+mn-cs"/>
            </a:endParaRPr>
          </a:p>
          <a:p>
            <a:pPr lvl="0"/>
            <a:r>
              <a:rPr lang="en-GB" sz="1200" kern="1200" dirty="0" smtClean="0">
                <a:solidFill>
                  <a:schemeClr val="tx1"/>
                </a:solidFill>
                <a:latin typeface="Arial" charset="0"/>
                <a:ea typeface="+mn-ea"/>
                <a:cs typeface="+mn-cs"/>
              </a:rPr>
              <a:t>Point out built in flexibility: Policy wording </a:t>
            </a:r>
            <a:r>
              <a:rPr lang="en-GB" sz="1200" u="sng" kern="1200" dirty="0" smtClean="0">
                <a:solidFill>
                  <a:schemeClr val="tx1"/>
                </a:solidFill>
                <a:latin typeface="Arial" charset="0"/>
                <a:ea typeface="+mn-ea"/>
                <a:cs typeface="+mn-cs"/>
                <a:hlinkClick r:id="rId3"/>
              </a:rPr>
              <a:t>Policy 45...</a:t>
            </a:r>
            <a:r>
              <a:rPr lang="en-GB" sz="1200" kern="1200" dirty="0" smtClean="0">
                <a:solidFill>
                  <a:schemeClr val="tx1"/>
                </a:solidFill>
                <a:latin typeface="Arial" charset="0"/>
                <a:ea typeface="+mn-ea"/>
                <a:cs typeface="+mn-cs"/>
              </a:rPr>
              <a:t>, Page 75 </a:t>
            </a:r>
            <a:r>
              <a:rPr lang="en-GB" sz="1200" u="sng" kern="1200" dirty="0" smtClean="0">
                <a:solidFill>
                  <a:schemeClr val="tx1"/>
                </a:solidFill>
                <a:latin typeface="Arial" charset="0"/>
                <a:ea typeface="+mn-ea"/>
                <a:cs typeface="+mn-cs"/>
                <a:hlinkClick r:id="rId4"/>
              </a:rPr>
              <a:t>supplementary planning guidance</a:t>
            </a:r>
            <a:r>
              <a:rPr lang="en-GB" sz="1200" kern="1200" dirty="0" smtClean="0">
                <a:solidFill>
                  <a:schemeClr val="tx1"/>
                </a:solidFill>
                <a:latin typeface="Arial" charset="0"/>
                <a:ea typeface="+mn-ea"/>
                <a:cs typeface="+mn-cs"/>
              </a:rPr>
              <a:t>, Land Availability Inspector’s Report </a:t>
            </a:r>
            <a:r>
              <a:rPr lang="en-GB" sz="1200" u="sng" kern="1200" dirty="0" smtClean="0">
                <a:solidFill>
                  <a:schemeClr val="tx1"/>
                </a:solidFill>
                <a:latin typeface="Arial" charset="0"/>
                <a:ea typeface="+mn-ea"/>
                <a:cs typeface="+mn-cs"/>
                <a:hlinkClick r:id="rId5"/>
              </a:rPr>
              <a:t>The Inspector’s report into land availability (April 2011)</a:t>
            </a:r>
            <a:endParaRPr lang="en-GB" sz="1200" kern="1200" dirty="0" smtClean="0">
              <a:solidFill>
                <a:schemeClr val="tx1"/>
              </a:solidFill>
              <a:latin typeface="Arial" charset="0"/>
              <a:ea typeface="+mn-ea"/>
              <a:cs typeface="+mn-cs"/>
            </a:endParaRPr>
          </a:p>
          <a:p>
            <a:pPr lvl="0"/>
            <a:r>
              <a:rPr lang="en-GB" sz="1200" kern="1200" dirty="0" smtClean="0">
                <a:solidFill>
                  <a:schemeClr val="tx1"/>
                </a:solidFill>
                <a:latin typeface="Arial" charset="0"/>
                <a:ea typeface="+mn-ea"/>
                <a:cs typeface="+mn-cs"/>
              </a:rPr>
              <a:t>Can we/should we review policy now? </a:t>
            </a:r>
          </a:p>
          <a:p>
            <a:pPr lvl="1"/>
            <a:r>
              <a:rPr lang="en-GB" sz="1200" kern="1200" dirty="0" smtClean="0">
                <a:solidFill>
                  <a:schemeClr val="tx1"/>
                </a:solidFill>
                <a:latin typeface="Arial" charset="0"/>
                <a:ea typeface="+mn-ea"/>
                <a:cs typeface="+mn-cs"/>
              </a:rPr>
              <a:t>E Ancrum response </a:t>
            </a:r>
            <a:r>
              <a:rPr lang="en-GB" sz="1200" u="sng" kern="1200" dirty="0" smtClean="0">
                <a:solidFill>
                  <a:schemeClr val="tx1"/>
                </a:solidFill>
                <a:latin typeface="Arial" charset="0"/>
                <a:ea typeface="+mn-ea"/>
                <a:cs typeface="+mn-cs"/>
                <a:hlinkClick r:id="rId6"/>
              </a:rPr>
              <a:t>E Ancrum email</a:t>
            </a:r>
            <a:r>
              <a:rPr lang="en-GB" sz="1200" kern="1200" dirty="0" smtClean="0">
                <a:solidFill>
                  <a:schemeClr val="tx1"/>
                </a:solidFill>
                <a:latin typeface="Arial" charset="0"/>
                <a:ea typeface="+mn-ea"/>
                <a:cs typeface="+mn-cs"/>
              </a:rPr>
              <a:t> – cannot do a partial review. </a:t>
            </a:r>
          </a:p>
          <a:p>
            <a:pPr lvl="1"/>
            <a:r>
              <a:rPr lang="en-GB" sz="1200" kern="1200" dirty="0" smtClean="0">
                <a:solidFill>
                  <a:schemeClr val="tx1"/>
                </a:solidFill>
                <a:latin typeface="Arial" charset="0"/>
                <a:ea typeface="+mn-ea"/>
                <a:cs typeface="+mn-cs"/>
              </a:rPr>
              <a:t>Needing time to bed in (use A Archer text)</a:t>
            </a:r>
          </a:p>
          <a:p>
            <a:pPr lvl="1"/>
            <a:r>
              <a:rPr lang="en-GB" sz="1200" kern="1200" dirty="0" smtClean="0">
                <a:solidFill>
                  <a:schemeClr val="tx1"/>
                </a:solidFill>
                <a:latin typeface="Arial" charset="0"/>
                <a:ea typeface="+mn-ea"/>
                <a:cs typeface="+mn-cs"/>
              </a:rPr>
              <a:t>A review of policy likely to stall current negotiations/progress Link to Sarah M work..doesn’t appear to be hampering negotiations/bringing sites forward , </a:t>
            </a:r>
            <a:r>
              <a:rPr lang="en-GB" sz="1200" u="sng" kern="1200" dirty="0" smtClean="0">
                <a:solidFill>
                  <a:schemeClr val="tx1"/>
                </a:solidFill>
                <a:latin typeface="Arial" charset="0"/>
                <a:ea typeface="+mn-ea"/>
                <a:cs typeface="+mn-cs"/>
                <a:hlinkClick r:id="rId7" action="ppaction://hlinkfile"/>
              </a:rPr>
              <a:t>link to current S106 agreements etc.</a:t>
            </a:r>
            <a:r>
              <a:rPr lang="en-GB" sz="1200" kern="1200" dirty="0" smtClean="0">
                <a:solidFill>
                  <a:schemeClr val="tx1"/>
                </a:solidFill>
                <a:latin typeface="Arial" charset="0"/>
                <a:ea typeface="+mn-ea"/>
                <a:cs typeface="+mn-cs"/>
              </a:rPr>
              <a:t> </a:t>
            </a:r>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A0643C-C200-4F7E-BF9E-4060F6D2CC6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BE0E22A-23FE-4E2B-A4FA-95F6D265FDE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C2DC9E-EFF0-4B81-98A0-7A23D5F29D15}"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GB"/>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GB"/>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B6881F05-F939-4B00-9780-636409E224D1}" type="slidenum">
              <a:rPr lang="en-GB"/>
              <a:pPr/>
              <a:t>‹#›</a:t>
            </a:fld>
            <a:endParaRPr lang="en-GB"/>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Date Placeholder 5"/>
          <p:cNvSpPr>
            <a:spLocks noGrp="1"/>
          </p:cNvSpPr>
          <p:nvPr>
            <p:ph type="dt" sz="half" idx="10"/>
          </p:nvPr>
        </p:nvSpPr>
        <p:spPr>
          <a:xfrm>
            <a:off x="685800" y="6248400"/>
            <a:ext cx="1905000" cy="457200"/>
          </a:xfrm>
        </p:spPr>
        <p:txBody>
          <a:bodyPr/>
          <a:lstStyle>
            <a:lvl1pPr>
              <a:defRPr/>
            </a:lvl1pPr>
          </a:lstStyle>
          <a:p>
            <a:endParaRPr lang="en-GB"/>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GB"/>
          </a:p>
        </p:txBody>
      </p:sp>
      <p:sp>
        <p:nvSpPr>
          <p:cNvPr id="8" name="Slide Number Placeholder 7"/>
          <p:cNvSpPr>
            <a:spLocks noGrp="1"/>
          </p:cNvSpPr>
          <p:nvPr>
            <p:ph type="sldNum" sz="quarter" idx="12"/>
          </p:nvPr>
        </p:nvSpPr>
        <p:spPr>
          <a:xfrm>
            <a:off x="6553200" y="6248400"/>
            <a:ext cx="1905000" cy="457200"/>
          </a:xfrm>
        </p:spPr>
        <p:txBody>
          <a:bodyPr/>
          <a:lstStyle>
            <a:lvl1pPr>
              <a:defRPr/>
            </a:lvl1pPr>
          </a:lstStyle>
          <a:p>
            <a:fld id="{775AA9AA-37AC-4AF3-8B2C-07D2ABE9E18D}" type="slidenum">
              <a:rPr lang="en-GB"/>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8ADB15-E801-4B86-AED4-BF8D4D40A2A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A11574-2E23-4FF6-B96D-BA586CAD2ED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4514F7D-8EE6-4C9D-A3DB-CBAB7D84F93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D715A10-9760-45D1-8583-62EC45E5A63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4A903AA-84E7-41E2-B83E-F7EC07AF2A5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082BE11-3FCD-4215-98DE-8AD3690A435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BC8341-E313-42B7-B1E8-B0509C7EB048}"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CAAFF2-DEDA-42B9-A9DE-4357381BF616}"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A54682-A8D2-41D7-946B-B2E19081F8D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80"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pembrokeshirecoast.org.uk/Files/Files/Dev%20Plans/LDPTextEng/LDP4E.pdf"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hyperlink" Target="http://www.pembrokeshirecoast.org.uk/files/files/Dev%20Plans/AdoptedSPG/JHLA/515560%20PCNPA%20JHLAS%20Inspector%20Report-%2025-04-12.pdf" TargetMode="External"/><Relationship Id="rId4" Type="http://schemas.openxmlformats.org/officeDocument/2006/relationships/hyperlink" Target="http://www.pembrokeshirecoast.org.uk/Files/Files/dev%20plans/AffordableHousingSpgAdoptedWorkingDraft.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file:///\\nx3100\Main\Committee%20meetings\2013\Scrutiny%2023%20January\Easy%20Table%20of%20Aff%20Hsg%20per%20LPA.docx" TargetMode="External"/><Relationship Id="rId7"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hyperlink" Target="RE%20Formal%20review%20of%20a%20Local%20Development%20Plan.msg" TargetMode="External"/><Relationship Id="rId5" Type="http://schemas.openxmlformats.org/officeDocument/2006/relationships/hyperlink" Target="Table%20of%20aff%20housing%20provision%20Jan%202013.docx" TargetMode="External"/><Relationship Id="rId4" Type="http://schemas.openxmlformats.org/officeDocument/2006/relationships/hyperlink" Target="file:///\\nx3100\Main\Committee%20meetings\2013\Scrutiny%2023%20January\PCNPA%2021%2012%2012.xls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file:///\\nx3100\Main\Committee%20meetings\2013\Scrutiny%2023%20January\Nov%202012%204th%20draft%20FINAL%20for%20Working%20Group%20Cons.docx" TargetMode="External"/><Relationship Id="rId2" Type="http://schemas.openxmlformats.org/officeDocument/2006/relationships/notesSlide" Target="../notesSlides/notesSlide10.xml"/><Relationship Id="rId1" Type="http://schemas.openxmlformats.org/officeDocument/2006/relationships/slideLayout" Target="../slideLayouts/slideLayout13.xml"/><Relationship Id="rId5" Type="http://schemas.openxmlformats.org/officeDocument/2006/relationships/image" Target="../media/image10.png"/><Relationship Id="rId4" Type="http://schemas.openxmlformats.org/officeDocument/2006/relationships/hyperlink" Target="http://www.pembrokeshire.gov.uk/content.asp?id=11211&amp;language="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file:///\\nx3100\Main\Committee%20meetings\2013\Scrutiny%2023%20January\Nov%202012%204th%20draft%20FINAL%20for%20Working%20Group%20Con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RE%20Affordable%20Housing%20Working%20Group%20-%20191112%2010am.msg" TargetMode="External"/><Relationship Id="rId5" Type="http://schemas.openxmlformats.org/officeDocument/2006/relationships/hyperlink" Target="RE%20Consultation%20on%20Choicehomes@pembrokeshire%20allocation%20policy.msg" TargetMode="External"/><Relationship Id="rId4" Type="http://schemas.openxmlformats.org/officeDocument/2006/relationships/hyperlink" Target="FW%20'Securing%20Mortgage%20Access%20for%20Affordable%20Housing'.ms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file:///\\nx3100\Main\Committee%20meetings\2013\Scrutiny%2023%20January\Appendix%20%201%20to%20Housing%20Background%20Paper%20March%202010%20update.docx"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Decision%202180572.pdf"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pPr lvl="0"/>
            <a:r>
              <a:rPr lang="en-US" sz="4000" dirty="0" smtClean="0">
                <a:solidFill>
                  <a:schemeClr val="tx2"/>
                </a:solidFill>
                <a:latin typeface="+mj-lt"/>
                <a:ea typeface="+mj-ea"/>
                <a:cs typeface="+mj-cs"/>
              </a:rPr>
              <a:t>Affordable Housing Scrutiny Committee</a:t>
            </a:r>
            <a:br>
              <a:rPr lang="en-US" sz="4000" dirty="0" smtClean="0">
                <a:solidFill>
                  <a:schemeClr val="tx2"/>
                </a:solidFill>
                <a:latin typeface="+mj-lt"/>
                <a:ea typeface="+mj-ea"/>
                <a:cs typeface="+mj-cs"/>
              </a:rPr>
            </a:br>
            <a:endParaRPr lang="en-GB" sz="4000" dirty="0">
              <a:solidFill>
                <a:schemeClr val="tx2"/>
              </a:solidFill>
              <a:latin typeface="+mj-lt"/>
              <a:ea typeface="+mj-ea"/>
              <a:cs typeface="+mj-cs"/>
            </a:endParaRPr>
          </a:p>
        </p:txBody>
      </p:sp>
      <p:sp>
        <p:nvSpPr>
          <p:cNvPr id="2051" name="Rectangle 3"/>
          <p:cNvSpPr>
            <a:spLocks noGrp="1" noChangeArrowheads="1"/>
          </p:cNvSpPr>
          <p:nvPr>
            <p:ph type="subTitle" idx="1"/>
          </p:nvPr>
        </p:nvSpPr>
        <p:spPr>
          <a:xfrm>
            <a:off x="1403350" y="3860800"/>
            <a:ext cx="6400800" cy="1752600"/>
          </a:xfrm>
        </p:spPr>
        <p:txBody>
          <a:bodyPr/>
          <a:lstStyle/>
          <a:p>
            <a:endParaRPr lang="en-GB" dirty="0"/>
          </a:p>
          <a:p>
            <a:r>
              <a:rPr lang="en-GB" dirty="0" smtClean="0"/>
              <a:t>23</a:t>
            </a:r>
            <a:r>
              <a:rPr lang="en-GB" baseline="30000" dirty="0" smtClean="0"/>
              <a:t>rd</a:t>
            </a:r>
            <a:r>
              <a:rPr lang="en-GB" dirty="0" smtClean="0"/>
              <a:t> </a:t>
            </a:r>
            <a:r>
              <a:rPr lang="en-GB" smtClean="0"/>
              <a:t>January </a:t>
            </a:r>
            <a:r>
              <a:rPr lang="en-GB" smtClean="0"/>
              <a:t>2013</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a:t>
            </a:r>
            <a:endParaRPr lang="en-GB" dirty="0"/>
          </a:p>
        </p:txBody>
      </p:sp>
      <p:pic>
        <p:nvPicPr>
          <p:cNvPr id="6" name="Content Placeholder 5" descr="reasults.PNG"/>
          <p:cNvPicPr>
            <a:picLocks noGrp="1" noChangeAspect="1"/>
          </p:cNvPicPr>
          <p:nvPr>
            <p:ph idx="1"/>
          </p:nvPr>
        </p:nvPicPr>
        <p:blipFill>
          <a:blip r:embed="rId3" cstate="print"/>
          <a:stretch>
            <a:fillRect/>
          </a:stretch>
        </p:blipFill>
        <p:spPr>
          <a:xfrm>
            <a:off x="1999347" y="1600200"/>
            <a:ext cx="5145305" cy="4525963"/>
          </a:xfrm>
        </p:spPr>
      </p:pic>
      <p:sp>
        <p:nvSpPr>
          <p:cNvPr id="7" name="TextBox 6"/>
          <p:cNvSpPr txBox="1"/>
          <p:nvPr/>
        </p:nvSpPr>
        <p:spPr>
          <a:xfrm>
            <a:off x="467544" y="2708920"/>
            <a:ext cx="1584176" cy="646331"/>
          </a:xfrm>
          <a:prstGeom prst="rect">
            <a:avLst/>
          </a:prstGeom>
          <a:noFill/>
        </p:spPr>
        <p:txBody>
          <a:bodyPr wrap="square" rtlCol="0">
            <a:spAutoFit/>
          </a:bodyPr>
          <a:lstStyle/>
          <a:p>
            <a:r>
              <a:rPr lang="en-GB" u="sng" dirty="0" smtClean="0">
                <a:solidFill>
                  <a:srgbClr val="FF0000"/>
                </a:solidFill>
              </a:rPr>
              <a:t>Net Residual Value</a:t>
            </a:r>
            <a:endParaRPr lang="en-GB" u="sng"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ChangeArrowheads="1"/>
          </p:cNvSpPr>
          <p:nvPr>
            <p:ph type="title"/>
          </p:nvPr>
        </p:nvSpPr>
        <p:spPr/>
        <p:txBody>
          <a:bodyPr/>
          <a:lstStyle/>
          <a:p>
            <a:r>
              <a:rPr lang="en-GB" b="1" dirty="0" smtClean="0"/>
              <a:t>Policy - Flexibility</a:t>
            </a:r>
            <a:endParaRPr lang="en-US" b="1" dirty="0"/>
          </a:p>
        </p:txBody>
      </p:sp>
      <p:sp>
        <p:nvSpPr>
          <p:cNvPr id="227331" name="Rectangle 3"/>
          <p:cNvSpPr>
            <a:spLocks noGrp="1" noChangeArrowheads="1"/>
          </p:cNvSpPr>
          <p:nvPr>
            <p:ph type="body" sz="half" idx="1"/>
          </p:nvPr>
        </p:nvSpPr>
        <p:spPr>
          <a:xfrm>
            <a:off x="755650" y="1989138"/>
            <a:ext cx="6985000" cy="4114800"/>
          </a:xfrm>
        </p:spPr>
        <p:txBody>
          <a:bodyPr>
            <a:normAutofit/>
          </a:bodyPr>
          <a:lstStyle/>
          <a:p>
            <a:pPr marL="514350" lvl="0" indent="-514350">
              <a:buFont typeface="+mj-lt"/>
              <a:buAutoNum type="arabicPeriod"/>
            </a:pPr>
            <a:r>
              <a:rPr lang="en-GB" b="1" dirty="0" smtClean="0"/>
              <a:t>Policy wording </a:t>
            </a:r>
            <a:r>
              <a:rPr lang="en-GB" b="1" u="sng" dirty="0" smtClean="0">
                <a:hlinkClick r:id="rId3"/>
              </a:rPr>
              <a:t>Policy 45...</a:t>
            </a:r>
            <a:r>
              <a:rPr lang="en-GB" b="1" dirty="0" smtClean="0"/>
              <a:t>, Page 75 </a:t>
            </a:r>
          </a:p>
          <a:p>
            <a:pPr marL="514350" lvl="0" indent="-514350">
              <a:buFont typeface="+mj-lt"/>
              <a:buAutoNum type="arabicPeriod"/>
            </a:pPr>
            <a:r>
              <a:rPr lang="en-GB" b="1" dirty="0" smtClean="0">
                <a:hlinkClick r:id="rId4"/>
              </a:rPr>
              <a:t>Supplementary planning guidance</a:t>
            </a:r>
            <a:r>
              <a:rPr lang="en-GB" b="1" dirty="0" smtClean="0"/>
              <a:t>, </a:t>
            </a:r>
          </a:p>
          <a:p>
            <a:pPr marL="514350" lvl="0" indent="-514350">
              <a:buFont typeface="+mj-lt"/>
              <a:buAutoNum type="arabicPeriod"/>
            </a:pPr>
            <a:r>
              <a:rPr lang="en-GB" b="1" dirty="0" smtClean="0"/>
              <a:t>Land Availability Inspector’s Report, page 4 </a:t>
            </a:r>
            <a:r>
              <a:rPr lang="en-GB" b="1" u="sng" dirty="0" smtClean="0">
                <a:hlinkClick r:id="rId5"/>
              </a:rPr>
              <a:t>The Inspector’s report into land availability (April 2011)</a:t>
            </a:r>
            <a:endParaRPr lang="en-GB" b="1" dirty="0" smtClean="0"/>
          </a:p>
          <a:p>
            <a:pPr>
              <a:buFontTx/>
              <a:buNone/>
            </a:pPr>
            <a:endParaRPr lang="en-US" sz="2800" dirty="0"/>
          </a:p>
        </p:txBody>
      </p:sp>
      <p:pic>
        <p:nvPicPr>
          <p:cNvPr id="227332" name="Picture 4" descr="abereidy_banner"/>
          <p:cNvPicPr>
            <a:picLocks noGrp="1" noChangeAspect="1" noChangeArrowheads="1"/>
          </p:cNvPicPr>
          <p:nvPr>
            <p:ph sz="half" idx="2"/>
          </p:nvPr>
        </p:nvPicPr>
        <p:blipFill>
          <a:blip r:embed="rId6" cstate="print"/>
          <a:srcRect/>
          <a:stretch>
            <a:fillRect/>
          </a:stretch>
        </p:blipFill>
        <p:spPr>
          <a:xfrm>
            <a:off x="2339975" y="5445125"/>
            <a:ext cx="3810000" cy="495300"/>
          </a:xfrm>
          <a:noFill/>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r>
              <a:rPr lang="en-GB" sz="4800" b="1" dirty="0" smtClean="0"/>
              <a:t>Reviewing Policy</a:t>
            </a:r>
            <a:endParaRPr lang="en-GB" sz="4800" dirty="0"/>
          </a:p>
        </p:txBody>
      </p:sp>
      <p:sp>
        <p:nvSpPr>
          <p:cNvPr id="219139" name="Rectangle 3"/>
          <p:cNvSpPr>
            <a:spLocks noGrp="1" noChangeArrowheads="1"/>
          </p:cNvSpPr>
          <p:nvPr>
            <p:ph type="body" sz="half" idx="1"/>
          </p:nvPr>
        </p:nvSpPr>
        <p:spPr>
          <a:xfrm>
            <a:off x="685800" y="1981200"/>
            <a:ext cx="4534272" cy="4114800"/>
          </a:xfrm>
        </p:spPr>
        <p:txBody>
          <a:bodyPr>
            <a:noAutofit/>
          </a:bodyPr>
          <a:lstStyle/>
          <a:p>
            <a:pPr marL="971550" lvl="1" indent="-514350">
              <a:buFont typeface="+mj-lt"/>
              <a:buAutoNum type="arabicPeriod"/>
            </a:pPr>
            <a:r>
              <a:rPr lang="en-GB" sz="2400" b="1" dirty="0" smtClean="0"/>
              <a:t>Needing time to ‘bed in’ </a:t>
            </a:r>
          </a:p>
          <a:p>
            <a:pPr marL="971550" lvl="1" indent="-514350">
              <a:buFont typeface="+mj-lt"/>
              <a:buAutoNum type="arabicPeriod"/>
            </a:pPr>
            <a:r>
              <a:rPr lang="en-GB" sz="2400" u="sng" dirty="0" smtClean="0">
                <a:hlinkClick r:id="rId3"/>
              </a:rPr>
              <a:t>Summary of policies being used elsewhere in Wales</a:t>
            </a:r>
            <a:endParaRPr lang="en-GB" sz="2400" b="1" dirty="0" smtClean="0"/>
          </a:p>
          <a:p>
            <a:pPr marL="971550" lvl="1" indent="-514350">
              <a:buFont typeface="+mj-lt"/>
              <a:buAutoNum type="arabicPeriod"/>
            </a:pPr>
            <a:r>
              <a:rPr lang="en-GB" sz="2400" b="1" dirty="0" smtClean="0"/>
              <a:t>Stalling current approach</a:t>
            </a:r>
          </a:p>
          <a:p>
            <a:pPr marL="1371600" lvl="2" indent="-457200"/>
            <a:r>
              <a:rPr lang="en-GB" b="1" u="sng" dirty="0" smtClean="0">
                <a:hlinkClick r:id="rId4" action="ppaction://hlinkfile"/>
              </a:rPr>
              <a:t>link to current S106 agreements etc.</a:t>
            </a:r>
            <a:r>
              <a:rPr lang="en-GB" b="1" dirty="0" smtClean="0"/>
              <a:t> </a:t>
            </a:r>
          </a:p>
          <a:p>
            <a:pPr marL="1371600" lvl="2" indent="-457200"/>
            <a:r>
              <a:rPr lang="en-GB" b="1" dirty="0" smtClean="0">
                <a:hlinkClick r:id="rId5" action="ppaction://hlinkfile"/>
              </a:rPr>
              <a:t>Sites Table </a:t>
            </a:r>
            <a:r>
              <a:rPr lang="en-GB" b="1" dirty="0" smtClean="0"/>
              <a:t>SM</a:t>
            </a:r>
          </a:p>
          <a:p>
            <a:pPr marL="1028700" lvl="1" indent="-514350">
              <a:buFont typeface="+mj-lt"/>
              <a:buAutoNum type="arabicPeriod"/>
            </a:pPr>
            <a:r>
              <a:rPr lang="en-GB" b="1" dirty="0" smtClean="0">
                <a:hlinkClick r:id="rId6" action="ppaction://hlinkfile"/>
              </a:rPr>
              <a:t>Welsh Govt advice</a:t>
            </a:r>
            <a:endParaRPr lang="en-GB" b="1" dirty="0" smtClean="0"/>
          </a:p>
        </p:txBody>
      </p:sp>
      <p:pic>
        <p:nvPicPr>
          <p:cNvPr id="219142" name="Picture 6"/>
          <p:cNvPicPr>
            <a:picLocks noGrp="1" noChangeAspect="1" noChangeArrowheads="1"/>
          </p:cNvPicPr>
          <p:nvPr>
            <p:ph sz="half" idx="2"/>
          </p:nvPr>
        </p:nvPicPr>
        <p:blipFill>
          <a:blip r:embed="rId7" cstate="print"/>
          <a:stretch>
            <a:fillRect/>
          </a:stretch>
        </p:blipFill>
        <p:spPr>
          <a:xfrm>
            <a:off x="5600617" y="3421065"/>
            <a:ext cx="1905165" cy="1235070"/>
          </a:xfrm>
        </p:spPr>
      </p:pic>
      <p:sp>
        <p:nvSpPr>
          <p:cNvPr id="219140" name="Rectangle 4"/>
          <p:cNvSpPr>
            <a:spLocks noGrp="1" noChangeArrowheads="1"/>
          </p:cNvSpPr>
          <p:nvPr>
            <p:ph type="body" sz="half" idx="4294967295"/>
          </p:nvPr>
        </p:nvSpPr>
        <p:spPr>
          <a:xfrm>
            <a:off x="5334000" y="1981200"/>
            <a:ext cx="3810000" cy="4114800"/>
          </a:xfrm>
        </p:spPr>
        <p:txBody>
          <a:bodyPr/>
          <a:lstStyle/>
          <a:p>
            <a:pPr marL="533400" indent="-533400">
              <a:buFontTx/>
              <a:buNone/>
            </a:pPr>
            <a:endParaRPr lang="en-GB" sz="2800"/>
          </a:p>
          <a:p>
            <a:pPr marL="533400" indent="-533400"/>
            <a:endParaRPr lang="en-US" sz="280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p:txBody>
          <a:bodyPr>
            <a:normAutofit/>
          </a:bodyPr>
          <a:lstStyle/>
          <a:p>
            <a:r>
              <a:rPr lang="en-GB" b="1" dirty="0" smtClean="0"/>
              <a:t>Reviewing Policy cont’d</a:t>
            </a:r>
            <a:endParaRPr lang="en-GB" dirty="0"/>
          </a:p>
        </p:txBody>
      </p:sp>
      <p:sp>
        <p:nvSpPr>
          <p:cNvPr id="283651" name="Rectangle 3"/>
          <p:cNvSpPr>
            <a:spLocks noGrp="1" noChangeArrowheads="1"/>
          </p:cNvSpPr>
          <p:nvPr>
            <p:ph type="body" sz="half" idx="1"/>
          </p:nvPr>
        </p:nvSpPr>
        <p:spPr/>
        <p:txBody>
          <a:bodyPr>
            <a:normAutofit/>
          </a:bodyPr>
          <a:lstStyle/>
          <a:p>
            <a:pPr marL="971550" lvl="1" indent="-514350">
              <a:buFont typeface="+mj-lt"/>
              <a:buAutoNum type="arabicPeriod" startAt="5"/>
            </a:pPr>
            <a:r>
              <a:rPr lang="en-GB" b="1" dirty="0" smtClean="0"/>
              <a:t>Using lower percentages</a:t>
            </a:r>
          </a:p>
          <a:p>
            <a:pPr lvl="2"/>
            <a:r>
              <a:rPr lang="en-GB" b="1" dirty="0" smtClean="0"/>
              <a:t> </a:t>
            </a:r>
            <a:r>
              <a:rPr lang="en-GB" b="1" u="sng" dirty="0" smtClean="0">
                <a:hlinkClick r:id="rId3" action="ppaction://hlinkfile"/>
              </a:rPr>
              <a:t>PCC Plan Affordable Housing SPG</a:t>
            </a:r>
            <a:r>
              <a:rPr lang="en-GB" b="1" dirty="0" smtClean="0"/>
              <a:t> page 6 NOT PUBLIC, </a:t>
            </a:r>
            <a:r>
              <a:rPr lang="en-GB" b="1" u="sng" dirty="0" smtClean="0">
                <a:hlinkClick r:id="rId4"/>
              </a:rPr>
              <a:t>PCC Plan</a:t>
            </a:r>
            <a:r>
              <a:rPr lang="en-GB" b="1" dirty="0" smtClean="0"/>
              <a:t> page 109</a:t>
            </a:r>
          </a:p>
          <a:p>
            <a:pPr marL="533400" indent="-533400">
              <a:lnSpc>
                <a:spcPct val="90000"/>
              </a:lnSpc>
            </a:pPr>
            <a:endParaRPr lang="en-GB" sz="2400" dirty="0"/>
          </a:p>
          <a:p>
            <a:pPr marL="533400" indent="-533400">
              <a:lnSpc>
                <a:spcPct val="90000"/>
              </a:lnSpc>
              <a:buFontTx/>
              <a:buNone/>
            </a:pPr>
            <a:r>
              <a:rPr lang="en-GB" sz="2400" dirty="0"/>
              <a:t> </a:t>
            </a:r>
          </a:p>
        </p:txBody>
      </p:sp>
      <p:pic>
        <p:nvPicPr>
          <p:cNvPr id="283661" name="Picture 13"/>
          <p:cNvPicPr>
            <a:picLocks noGrp="1" noChangeAspect="1" noChangeArrowheads="1"/>
          </p:cNvPicPr>
          <p:nvPr>
            <p:ph sz="quarter" idx="2"/>
          </p:nvPr>
        </p:nvPicPr>
        <p:blipFill>
          <a:blip r:embed="rId5" cstate="print"/>
          <a:srcRect/>
          <a:stretch>
            <a:fillRect/>
          </a:stretch>
        </p:blipFill>
        <p:spPr>
          <a:xfrm>
            <a:off x="5364163" y="2060575"/>
            <a:ext cx="2646362" cy="3840163"/>
          </a:xfrm>
          <a:noFill/>
          <a:ln/>
        </p:spPr>
      </p:pic>
      <p:sp>
        <p:nvSpPr>
          <p:cNvPr id="283652" name="Rectangle 4"/>
          <p:cNvSpPr>
            <a:spLocks noGrp="1" noChangeArrowheads="1"/>
          </p:cNvSpPr>
          <p:nvPr>
            <p:ph sz="quarter" idx="3"/>
          </p:nvPr>
        </p:nvSpPr>
        <p:spPr>
          <a:xfrm>
            <a:off x="4859338" y="1989138"/>
            <a:ext cx="3810000" cy="4114800"/>
          </a:xfrm>
        </p:spPr>
        <p:txBody>
          <a:bodyPr/>
          <a:lstStyle/>
          <a:p>
            <a:pPr marL="533400" indent="-533400">
              <a:buFontTx/>
              <a:buNone/>
            </a:pPr>
            <a:endParaRPr lang="en-GB" sz="2800" dirty="0"/>
          </a:p>
          <a:p>
            <a:pPr marL="533400" indent="-533400"/>
            <a:endParaRPr lang="en-US" sz="28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a:xfrm>
            <a:off x="755650" y="692150"/>
            <a:ext cx="7772400" cy="1143000"/>
          </a:xfrm>
        </p:spPr>
        <p:txBody>
          <a:bodyPr>
            <a:normAutofit fontScale="90000"/>
          </a:bodyPr>
          <a:lstStyle/>
          <a:p>
            <a:r>
              <a:rPr lang="en-GB" b="1" dirty="0" smtClean="0"/>
              <a:t>Supplementary Planning Guidance</a:t>
            </a:r>
            <a:endParaRPr lang="en-GB" b="1" dirty="0"/>
          </a:p>
        </p:txBody>
      </p:sp>
      <p:sp>
        <p:nvSpPr>
          <p:cNvPr id="274435" name="Rectangle 3"/>
          <p:cNvSpPr>
            <a:spLocks noGrp="1" noChangeArrowheads="1"/>
          </p:cNvSpPr>
          <p:nvPr>
            <p:ph idx="1"/>
          </p:nvPr>
        </p:nvSpPr>
        <p:spPr>
          <a:xfrm>
            <a:off x="685800" y="2133600"/>
            <a:ext cx="7772400" cy="3962400"/>
          </a:xfrm>
        </p:spPr>
        <p:txBody>
          <a:bodyPr>
            <a:normAutofit fontScale="70000" lnSpcReduction="20000"/>
          </a:bodyPr>
          <a:lstStyle/>
          <a:p>
            <a:pPr marL="514350" lvl="0" indent="-514350">
              <a:buFont typeface="+mj-lt"/>
              <a:buAutoNum type="arabicPeriod"/>
            </a:pPr>
            <a:r>
              <a:rPr lang="en-GB" dirty="0" smtClean="0"/>
              <a:t>Potential </a:t>
            </a:r>
            <a:r>
              <a:rPr lang="en-GB" dirty="0"/>
              <a:t>to improve the offer for </a:t>
            </a:r>
            <a:r>
              <a:rPr lang="en-GB" dirty="0" smtClean="0"/>
              <a:t>developers on private Low Cost Home Ownership/rental properties (but keep them affordable), </a:t>
            </a:r>
            <a:r>
              <a:rPr lang="en-GB" dirty="0" err="1"/>
              <a:t>eg</a:t>
            </a:r>
            <a:r>
              <a:rPr lang="en-GB" dirty="0"/>
              <a:t>. </a:t>
            </a:r>
            <a:r>
              <a:rPr lang="en-GB" u="sng" dirty="0">
                <a:hlinkClick r:id="rId3" action="ppaction://hlinkfile"/>
              </a:rPr>
              <a:t>PCC draft SPG</a:t>
            </a:r>
            <a:r>
              <a:rPr lang="en-GB" dirty="0"/>
              <a:t> page 13.</a:t>
            </a:r>
          </a:p>
          <a:p>
            <a:pPr marL="514350" lvl="0" indent="-514350">
              <a:buFont typeface="+mj-lt"/>
              <a:buAutoNum type="arabicPeriod"/>
            </a:pPr>
            <a:r>
              <a:rPr lang="en-GB" dirty="0"/>
              <a:t>Land is our priority – </a:t>
            </a:r>
            <a:r>
              <a:rPr lang="en-GB" u="sng" dirty="0"/>
              <a:t>P Barlow example??</a:t>
            </a:r>
          </a:p>
          <a:p>
            <a:pPr marL="514350" lvl="0" indent="-514350">
              <a:buFont typeface="+mj-lt"/>
              <a:buAutoNum type="arabicPeriod"/>
            </a:pPr>
            <a:r>
              <a:rPr lang="en-GB" dirty="0"/>
              <a:t>Flexibility regarding design (</a:t>
            </a:r>
            <a:r>
              <a:rPr lang="en-GB" dirty="0" err="1"/>
              <a:t>Crymych</a:t>
            </a:r>
            <a:r>
              <a:rPr lang="en-GB" dirty="0"/>
              <a:t> &amp; </a:t>
            </a:r>
            <a:r>
              <a:rPr lang="en-GB" dirty="0" err="1"/>
              <a:t>Marloes</a:t>
            </a:r>
            <a:r>
              <a:rPr lang="en-GB" dirty="0"/>
              <a:t> examples SM</a:t>
            </a:r>
            <a:r>
              <a:rPr lang="en-GB" dirty="0" smtClean="0"/>
              <a:t>) &amp; additional WG funding </a:t>
            </a:r>
            <a:endParaRPr lang="en-GB" dirty="0"/>
          </a:p>
          <a:p>
            <a:pPr marL="514350" lvl="0" indent="-514350">
              <a:buFont typeface="+mj-lt"/>
              <a:buAutoNum type="arabicPeriod"/>
            </a:pPr>
            <a:r>
              <a:rPr lang="en-GB" dirty="0" smtClean="0">
                <a:hlinkClick r:id="rId4" action="ppaction://hlinkfile"/>
              </a:rPr>
              <a:t>mortgage </a:t>
            </a:r>
            <a:r>
              <a:rPr lang="en-GB" dirty="0">
                <a:hlinkClick r:id="rId4" action="ppaction://hlinkfile"/>
              </a:rPr>
              <a:t>lending</a:t>
            </a:r>
            <a:endParaRPr lang="en-GB" dirty="0"/>
          </a:p>
          <a:p>
            <a:pPr marL="514350" lvl="0" indent="-514350">
              <a:buFont typeface="+mj-lt"/>
              <a:buAutoNum type="arabicPeriod"/>
            </a:pPr>
            <a:r>
              <a:rPr lang="en-GB" dirty="0" smtClean="0">
                <a:hlinkClick r:id="rId5" action="ppaction://hlinkfile"/>
              </a:rPr>
              <a:t>Review of Choice based lettings PCC</a:t>
            </a:r>
            <a:endParaRPr lang="en-GB" dirty="0" smtClean="0">
              <a:hlinkClick r:id="rId6" action="ppaction://hlinkfile"/>
            </a:endParaRPr>
          </a:p>
          <a:p>
            <a:pPr marL="514350" lvl="0" indent="-514350">
              <a:buFont typeface="+mj-lt"/>
              <a:buAutoNum type="arabicPeriod"/>
            </a:pPr>
            <a:r>
              <a:rPr lang="en-GB" dirty="0" smtClean="0">
                <a:hlinkClick r:id="rId6" action="ppaction://hlinkfile"/>
              </a:rPr>
              <a:t>County </a:t>
            </a:r>
            <a:r>
              <a:rPr lang="en-GB" dirty="0">
                <a:hlinkClick r:id="rId6" action="ppaction://hlinkfile"/>
              </a:rPr>
              <a:t>Council Supplementary Planning Guidance Consultation</a:t>
            </a:r>
            <a:endParaRPr lang="en-GB" dirty="0"/>
          </a:p>
          <a:p>
            <a:pPr marL="514350" lvl="0" indent="-514350">
              <a:buFont typeface="+mj-lt"/>
              <a:buAutoNum type="arabicPeriod"/>
            </a:pPr>
            <a:r>
              <a:rPr lang="en-GB" dirty="0"/>
              <a:t>Deliverability Study – awaiting outcomes – </a:t>
            </a:r>
            <a:r>
              <a:rPr lang="en-GB" dirty="0" err="1"/>
              <a:t>mailshot</a:t>
            </a:r>
            <a:r>
              <a:rPr lang="en-GB" dirty="0"/>
              <a:t>/contact </a:t>
            </a:r>
            <a:r>
              <a:rPr lang="en-GB" dirty="0" smtClean="0"/>
              <a:t>landowners/agents. </a:t>
            </a:r>
            <a:endParaRPr lang="en-GB"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r>
              <a:rPr lang="en-GB" dirty="0" smtClean="0"/>
              <a:t>Defining local need</a:t>
            </a:r>
            <a:endParaRPr lang="en-US" dirty="0"/>
          </a:p>
        </p:txBody>
      </p:sp>
      <p:sp>
        <p:nvSpPr>
          <p:cNvPr id="228355" name="Rectangle 3"/>
          <p:cNvSpPr>
            <a:spLocks noGrp="1" noChangeArrowheads="1"/>
          </p:cNvSpPr>
          <p:nvPr>
            <p:ph type="body" sz="half" idx="1"/>
          </p:nvPr>
        </p:nvSpPr>
        <p:spPr/>
        <p:txBody>
          <a:bodyPr/>
          <a:lstStyle/>
          <a:p>
            <a:pPr marL="514350" lvl="0" indent="-514350">
              <a:buFont typeface="+mj-lt"/>
              <a:buAutoNum type="arabicPeriod"/>
            </a:pPr>
            <a:r>
              <a:rPr lang="en-GB" sz="2800" u="sng" dirty="0">
                <a:hlinkClick r:id="rId3"/>
              </a:rPr>
              <a:t>How housing need was calculated for the Plan</a:t>
            </a:r>
            <a:endParaRPr lang="en-GB" sz="2800" dirty="0"/>
          </a:p>
          <a:p>
            <a:pPr>
              <a:buFontTx/>
              <a:buNone/>
            </a:pPr>
            <a:endParaRPr lang="en-US" sz="2800" dirty="0"/>
          </a:p>
        </p:txBody>
      </p:sp>
      <p:pic>
        <p:nvPicPr>
          <p:cNvPr id="228358" name="Picture 6"/>
          <p:cNvPicPr>
            <a:picLocks noGrp="1" noChangeAspect="1" noChangeArrowheads="1"/>
          </p:cNvPicPr>
          <p:nvPr>
            <p:ph sz="half" idx="2"/>
          </p:nvPr>
        </p:nvPicPr>
        <p:blipFill>
          <a:blip r:embed="rId4" cstate="print"/>
          <a:srcRect/>
          <a:stretch>
            <a:fillRect/>
          </a:stretch>
        </p:blipFill>
        <p:spPr>
          <a:xfrm>
            <a:off x="4643438" y="1916113"/>
            <a:ext cx="3810000" cy="4114800"/>
          </a:xfrm>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Agenda Item 4</a:t>
            </a:r>
            <a:endParaRPr lang="en-GB" dirty="0"/>
          </a:p>
        </p:txBody>
      </p:sp>
      <p:sp>
        <p:nvSpPr>
          <p:cNvPr id="5" name="Content Placeholder 4"/>
          <p:cNvSpPr>
            <a:spLocks noGrp="1"/>
          </p:cNvSpPr>
          <p:nvPr>
            <p:ph sz="half" idx="1"/>
          </p:nvPr>
        </p:nvSpPr>
        <p:spPr/>
        <p:txBody>
          <a:bodyPr/>
          <a:lstStyle/>
          <a:p>
            <a:r>
              <a:rPr lang="en-GB" dirty="0" smtClean="0"/>
              <a:t>Three Dragons Toolkit</a:t>
            </a:r>
          </a:p>
          <a:p>
            <a:r>
              <a:rPr lang="en-GB" dirty="0" smtClean="0"/>
              <a:t>Policy (includes approaches elsewhere)</a:t>
            </a:r>
          </a:p>
          <a:p>
            <a:r>
              <a:rPr lang="en-GB" dirty="0" smtClean="0"/>
              <a:t>Supplementary Planning Guidance</a:t>
            </a:r>
          </a:p>
          <a:p>
            <a:r>
              <a:rPr lang="en-GB" dirty="0" smtClean="0"/>
              <a:t>Defining affordable housing</a:t>
            </a:r>
          </a:p>
        </p:txBody>
      </p:sp>
      <p:sp>
        <p:nvSpPr>
          <p:cNvPr id="6" name="Content Placeholder 5"/>
          <p:cNvSpPr>
            <a:spLocks noGrp="1"/>
          </p:cNvSpPr>
          <p:nvPr>
            <p:ph sz="half" idx="2"/>
          </p:nvPr>
        </p:nvSpPr>
        <p:spPr/>
        <p:txBody>
          <a:bodyPr/>
          <a:lstStyle/>
          <a:p>
            <a:r>
              <a:rPr lang="en-GB" dirty="0" smtClean="0"/>
              <a:t>Members emails v helpful</a:t>
            </a:r>
          </a:p>
          <a:p>
            <a:r>
              <a:rPr lang="en-GB" dirty="0" smtClean="0"/>
              <a:t>Q &amp; A anytime</a:t>
            </a:r>
          </a:p>
          <a:p>
            <a:r>
              <a:rPr lang="en-GB" dirty="0" smtClean="0"/>
              <a:t>Main issues</a:t>
            </a:r>
          </a:p>
          <a:p>
            <a:r>
              <a:rPr lang="en-GB" dirty="0" smtClean="0"/>
              <a:t>Other issues – please raise </a:t>
            </a:r>
          </a:p>
          <a:p>
            <a:r>
              <a:rPr lang="en-GB" dirty="0" smtClean="0"/>
              <a:t>Tweaked the order (4a to 4e)  </a:t>
            </a:r>
            <a:endParaRPr lang="en-GB"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684213" y="404813"/>
            <a:ext cx="7772400" cy="1143000"/>
          </a:xfrm>
        </p:spPr>
        <p:txBody>
          <a:bodyPr/>
          <a:lstStyle/>
          <a:p>
            <a:r>
              <a:rPr lang="en-GB" sz="5400" b="1" dirty="0" smtClean="0"/>
              <a:t>Three Dragons</a:t>
            </a:r>
            <a:endParaRPr lang="en-GB" sz="5400" dirty="0"/>
          </a:p>
        </p:txBody>
      </p:sp>
      <p:sp>
        <p:nvSpPr>
          <p:cNvPr id="226307" name="Rectangle 3"/>
          <p:cNvSpPr>
            <a:spLocks noGrp="1" noChangeArrowheads="1"/>
          </p:cNvSpPr>
          <p:nvPr>
            <p:ph sz="half" idx="1"/>
          </p:nvPr>
        </p:nvSpPr>
        <p:spPr>
          <a:xfrm>
            <a:off x="755650" y="1341438"/>
            <a:ext cx="3457575" cy="4114800"/>
          </a:xfrm>
        </p:spPr>
        <p:txBody>
          <a:bodyPr/>
          <a:lstStyle/>
          <a:p>
            <a:pPr marL="533400" indent="-533400">
              <a:lnSpc>
                <a:spcPct val="80000"/>
              </a:lnSpc>
            </a:pPr>
            <a:endParaRPr lang="en-GB" sz="2400" dirty="0"/>
          </a:p>
          <a:p>
            <a:pPr marL="533400" indent="-533400">
              <a:lnSpc>
                <a:spcPct val="80000"/>
              </a:lnSpc>
              <a:buFont typeface="+mj-lt"/>
              <a:buAutoNum type="arabicPeriod"/>
            </a:pPr>
            <a:r>
              <a:rPr lang="en-GB" b="1" dirty="0" smtClean="0"/>
              <a:t>Demo </a:t>
            </a:r>
            <a:r>
              <a:rPr lang="en-GB" dirty="0" smtClean="0"/>
              <a:t> </a:t>
            </a:r>
          </a:p>
          <a:p>
            <a:pPr marL="933450" lvl="1" indent="-533400">
              <a:lnSpc>
                <a:spcPct val="80000"/>
              </a:lnSpc>
            </a:pPr>
            <a:r>
              <a:rPr lang="en-GB" sz="2800" dirty="0" smtClean="0"/>
              <a:t>Developer’s profit </a:t>
            </a:r>
          </a:p>
          <a:p>
            <a:pPr marL="933450" lvl="1" indent="-533400">
              <a:lnSpc>
                <a:spcPct val="80000"/>
              </a:lnSpc>
            </a:pPr>
            <a:r>
              <a:rPr lang="en-GB" sz="2800" dirty="0" smtClean="0"/>
              <a:t>Exceptional land costs</a:t>
            </a:r>
          </a:p>
          <a:p>
            <a:pPr marL="933450" lvl="1" indent="-533400">
              <a:lnSpc>
                <a:spcPct val="80000"/>
              </a:lnSpc>
            </a:pPr>
            <a:r>
              <a:rPr lang="en-GB" sz="2800" dirty="0" smtClean="0"/>
              <a:t>Flexibility on the % requirement</a:t>
            </a:r>
          </a:p>
          <a:p>
            <a:pPr marL="533400" indent="-533400">
              <a:lnSpc>
                <a:spcPct val="80000"/>
              </a:lnSpc>
            </a:pPr>
            <a:endParaRPr lang="en-GB" sz="2400" dirty="0"/>
          </a:p>
          <a:p>
            <a:pPr marL="533400" indent="-533400">
              <a:lnSpc>
                <a:spcPct val="80000"/>
              </a:lnSpc>
            </a:pPr>
            <a:endParaRPr lang="en-GB" sz="2400" dirty="0"/>
          </a:p>
          <a:p>
            <a:pPr marL="533400" indent="-533400">
              <a:lnSpc>
                <a:spcPct val="80000"/>
              </a:lnSpc>
            </a:pPr>
            <a:endParaRPr lang="en-GB" sz="2400" dirty="0"/>
          </a:p>
          <a:p>
            <a:pPr marL="533400" indent="-533400">
              <a:lnSpc>
                <a:spcPct val="80000"/>
              </a:lnSpc>
              <a:buFontTx/>
              <a:buNone/>
            </a:pPr>
            <a:endParaRPr lang="en-GB" sz="2400" dirty="0"/>
          </a:p>
        </p:txBody>
      </p:sp>
      <p:sp>
        <p:nvSpPr>
          <p:cNvPr id="226308" name="Rectangle 4"/>
          <p:cNvSpPr>
            <a:spLocks noGrp="1" noChangeArrowheads="1"/>
          </p:cNvSpPr>
          <p:nvPr>
            <p:ph sz="half" idx="2"/>
          </p:nvPr>
        </p:nvSpPr>
        <p:spPr>
          <a:xfrm>
            <a:off x="4643438" y="1557338"/>
            <a:ext cx="3810000" cy="3384550"/>
          </a:xfrm>
        </p:spPr>
        <p:txBody>
          <a:bodyPr/>
          <a:lstStyle/>
          <a:p>
            <a:pPr marL="533400" indent="-533400">
              <a:lnSpc>
                <a:spcPct val="80000"/>
              </a:lnSpc>
            </a:pPr>
            <a:endParaRPr lang="en-GB" sz="2400" dirty="0"/>
          </a:p>
          <a:p>
            <a:pPr marL="533400" indent="-533400">
              <a:lnSpc>
                <a:spcPct val="80000"/>
              </a:lnSpc>
              <a:buFont typeface="+mj-lt"/>
              <a:buAutoNum type="arabicPeriod" startAt="2"/>
            </a:pPr>
            <a:r>
              <a:rPr lang="en-GB" b="1" dirty="0" smtClean="0"/>
              <a:t>Commuted Sum</a:t>
            </a:r>
          </a:p>
          <a:p>
            <a:pPr marL="933450" lvl="1" indent="-533400">
              <a:lnSpc>
                <a:spcPct val="80000"/>
              </a:lnSpc>
            </a:pPr>
            <a:r>
              <a:rPr lang="en-GB" sz="2800" dirty="0" smtClean="0"/>
              <a:t>Reaction of applicants &amp; agents</a:t>
            </a:r>
          </a:p>
          <a:p>
            <a:pPr marL="933450" lvl="1" indent="-533400">
              <a:lnSpc>
                <a:spcPct val="80000"/>
              </a:lnSpc>
            </a:pPr>
            <a:r>
              <a:rPr lang="en-GB" sz="2800" dirty="0" smtClean="0">
                <a:hlinkClick r:id="rId3" action="ppaction://hlinkfile"/>
              </a:rPr>
              <a:t>Inspectorate endorsement of the approach</a:t>
            </a:r>
            <a:endParaRPr lang="en-GB" sz="2800" dirty="0" smtClean="0"/>
          </a:p>
          <a:p>
            <a:pPr marL="533400" indent="-533400">
              <a:lnSpc>
                <a:spcPct val="80000"/>
              </a:lnSpc>
              <a:buFontTx/>
              <a:buNone/>
            </a:pPr>
            <a:endParaRPr lang="en-GB" sz="2400" b="1" dirty="0"/>
          </a:p>
          <a:p>
            <a:pPr marL="533400" indent="-533400">
              <a:lnSpc>
                <a:spcPct val="80000"/>
              </a:lnSpc>
            </a:pPr>
            <a:endParaRPr lang="en-US" sz="2400" dirty="0"/>
          </a:p>
        </p:txBody>
      </p:sp>
      <p:pic>
        <p:nvPicPr>
          <p:cNvPr id="226309" name="Picture 5" descr="tenby_banner"/>
          <p:cNvPicPr>
            <a:picLocks noChangeAspect="1" noChangeArrowheads="1"/>
          </p:cNvPicPr>
          <p:nvPr/>
        </p:nvPicPr>
        <p:blipFill>
          <a:blip r:embed="rId4" cstate="print"/>
          <a:srcRect/>
          <a:stretch>
            <a:fillRect/>
          </a:stretch>
        </p:blipFill>
        <p:spPr bwMode="auto">
          <a:xfrm>
            <a:off x="1331913" y="5589588"/>
            <a:ext cx="6350000" cy="825500"/>
          </a:xfrm>
          <a:prstGeom prst="rect">
            <a:avLst/>
          </a:prstGeom>
          <a:noFill/>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descr="RSL.PNG"/>
          <p:cNvPicPr>
            <a:picLocks noChangeAspect="1"/>
          </p:cNvPicPr>
          <p:nvPr/>
        </p:nvPicPr>
        <p:blipFill>
          <a:blip r:embed="rId3" cstate="print"/>
          <a:stretch>
            <a:fillRect/>
          </a:stretch>
        </p:blipFill>
        <p:spPr>
          <a:xfrm>
            <a:off x="4067944" y="2348880"/>
            <a:ext cx="4869479" cy="2977168"/>
          </a:xfrm>
          <a:prstGeom prst="rect">
            <a:avLst/>
          </a:prstGeom>
        </p:spPr>
      </p:pic>
      <p:sp>
        <p:nvSpPr>
          <p:cNvPr id="13" name="Title 12"/>
          <p:cNvSpPr>
            <a:spLocks noGrp="1"/>
          </p:cNvSpPr>
          <p:nvPr>
            <p:ph type="title"/>
          </p:nvPr>
        </p:nvSpPr>
        <p:spPr/>
        <p:txBody>
          <a:bodyPr>
            <a:normAutofit fontScale="90000"/>
          </a:bodyPr>
          <a:lstStyle/>
          <a:p>
            <a:r>
              <a:rPr lang="en-GB" dirty="0" smtClean="0"/>
              <a:t>Three Dragons Toolkit: Principles and Application </a:t>
            </a:r>
            <a:endParaRPr lang="en-GB" dirty="0"/>
          </a:p>
        </p:txBody>
      </p:sp>
      <p:sp>
        <p:nvSpPr>
          <p:cNvPr id="14" name="Content Placeholder 13"/>
          <p:cNvSpPr>
            <a:spLocks noGrp="1"/>
          </p:cNvSpPr>
          <p:nvPr>
            <p:ph sz="half" idx="1"/>
          </p:nvPr>
        </p:nvSpPr>
        <p:spPr/>
        <p:txBody>
          <a:bodyPr>
            <a:normAutofit fontScale="92500"/>
          </a:bodyPr>
          <a:lstStyle/>
          <a:p>
            <a:endParaRPr lang="en-GB" sz="2200" dirty="0" smtClean="0"/>
          </a:p>
          <a:p>
            <a:pPr>
              <a:buNone/>
            </a:pPr>
            <a:endParaRPr lang="en-GB" sz="2200" dirty="0"/>
          </a:p>
          <a:p>
            <a:r>
              <a:rPr lang="en-GB" sz="2200" dirty="0" smtClean="0"/>
              <a:t>Works on the principle of Residual Land Value (Figure 1)</a:t>
            </a:r>
          </a:p>
          <a:p>
            <a:r>
              <a:rPr lang="en-GB" sz="2200" dirty="0" smtClean="0"/>
              <a:t>Allows us to test the impacts of:</a:t>
            </a:r>
          </a:p>
          <a:p>
            <a:pPr marL="914400" lvl="1" indent="-514350">
              <a:buFont typeface="+mj-lt"/>
              <a:buAutoNum type="arabicPeriod"/>
            </a:pPr>
            <a:r>
              <a:rPr lang="en-GB" sz="1900" dirty="0" smtClean="0"/>
              <a:t>Varying the target for affordable housing </a:t>
            </a:r>
          </a:p>
          <a:p>
            <a:pPr marL="914400" lvl="1" indent="-514350">
              <a:buFont typeface="+mj-lt"/>
              <a:buAutoNum type="arabicPeriod"/>
            </a:pPr>
            <a:r>
              <a:rPr lang="en-GB" sz="1900" dirty="0" smtClean="0"/>
              <a:t>Planning obligations (S106 and Community Infrastructure Levy)</a:t>
            </a:r>
          </a:p>
          <a:p>
            <a:pPr marL="914400" lvl="1" indent="-514350">
              <a:buFont typeface="+mj-lt"/>
              <a:buAutoNum type="arabicPeriod"/>
            </a:pPr>
            <a:r>
              <a:rPr lang="en-GB" sz="1900" dirty="0" smtClean="0"/>
              <a:t>The availability Social Housing Grant (SHG)</a:t>
            </a:r>
          </a:p>
          <a:p>
            <a:pPr marL="914400" lvl="1" indent="-514350">
              <a:buNone/>
            </a:pPr>
            <a:endParaRPr lang="en-GB" dirty="0"/>
          </a:p>
        </p:txBody>
      </p:sp>
      <p:sp>
        <p:nvSpPr>
          <p:cNvPr id="15" name="Content Placeholder 14"/>
          <p:cNvSpPr>
            <a:spLocks noGrp="1"/>
          </p:cNvSpPr>
          <p:nvPr>
            <p:ph sz="half" idx="2"/>
          </p:nvPr>
        </p:nvSpPr>
        <p:spPr>
          <a:xfrm>
            <a:off x="5652120" y="5517232"/>
            <a:ext cx="1796008" cy="316631"/>
          </a:xfrm>
        </p:spPr>
        <p:txBody>
          <a:bodyPr>
            <a:normAutofit fontScale="92500"/>
          </a:bodyPr>
          <a:lstStyle/>
          <a:p>
            <a:pPr>
              <a:buNone/>
            </a:pPr>
            <a:r>
              <a:rPr lang="en-GB" sz="1200" dirty="0" smtClean="0"/>
              <a:t>(Figure 1 – Residual Value)</a:t>
            </a:r>
          </a:p>
          <a:p>
            <a:endParaRPr lang="en-GB" dirty="0"/>
          </a:p>
        </p:txBody>
      </p:sp>
      <p:sp>
        <p:nvSpPr>
          <p:cNvPr id="6" name="TextBox 5"/>
          <p:cNvSpPr txBox="1"/>
          <p:nvPr/>
        </p:nvSpPr>
        <p:spPr>
          <a:xfrm>
            <a:off x="7596336" y="2996952"/>
            <a:ext cx="1296144" cy="246221"/>
          </a:xfrm>
          <a:prstGeom prst="rect">
            <a:avLst/>
          </a:prstGeom>
          <a:noFill/>
        </p:spPr>
        <p:txBody>
          <a:bodyPr wrap="square" rtlCol="0">
            <a:spAutoFit/>
          </a:bodyPr>
          <a:lstStyle/>
          <a:p>
            <a:r>
              <a:rPr lang="en-GB" sz="1000" dirty="0" smtClean="0"/>
              <a:t>(Planning obligations)</a:t>
            </a:r>
            <a:endParaRPr lang="en-GB" sz="1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Three Dragons at PCNPA</a:t>
            </a:r>
            <a:endParaRPr lang="en-GB" dirty="0"/>
          </a:p>
        </p:txBody>
      </p:sp>
      <p:sp>
        <p:nvSpPr>
          <p:cNvPr id="6" name="Content Placeholder 5"/>
          <p:cNvSpPr>
            <a:spLocks noGrp="1"/>
          </p:cNvSpPr>
          <p:nvPr>
            <p:ph idx="1"/>
          </p:nvPr>
        </p:nvSpPr>
        <p:spPr/>
        <p:txBody>
          <a:bodyPr/>
          <a:lstStyle/>
          <a:p>
            <a:endParaRPr lang="en-GB" sz="2800" dirty="0" smtClean="0"/>
          </a:p>
          <a:p>
            <a:r>
              <a:rPr lang="en-GB" sz="2800" dirty="0" smtClean="0"/>
              <a:t>What do we use it for?</a:t>
            </a:r>
          </a:p>
          <a:p>
            <a:pPr marL="514350" indent="-514350">
              <a:buFont typeface="+mj-lt"/>
              <a:buAutoNum type="arabicPeriod"/>
            </a:pPr>
            <a:r>
              <a:rPr lang="en-GB" sz="2400" dirty="0" smtClean="0"/>
              <a:t>To help us negotiate with developers, and maximise the level of affordable housing contribution made by new housing developments</a:t>
            </a:r>
          </a:p>
          <a:p>
            <a:pPr marL="514350" indent="-514350">
              <a:buFont typeface="+mj-lt"/>
              <a:buAutoNum type="arabicPeriod"/>
            </a:pPr>
            <a:r>
              <a:rPr lang="en-GB" sz="2400" dirty="0" smtClean="0"/>
              <a:t>To check figures provided to us by developers </a:t>
            </a:r>
          </a:p>
          <a:p>
            <a:pPr marL="514350" indent="-514350">
              <a:buFont typeface="+mj-lt"/>
              <a:buAutoNum type="arabicPeriod"/>
            </a:pPr>
            <a:r>
              <a:rPr lang="en-GB" sz="2400" dirty="0" smtClean="0"/>
              <a:t>To calculate commuted sums on small developments (less than 2 units)</a:t>
            </a:r>
          </a:p>
          <a:p>
            <a:pPr marL="1314450" lvl="2" indent="-514350">
              <a:buNone/>
            </a:pPr>
            <a:endParaRPr lang="en-GB" dirty="0" smtClean="0"/>
          </a:p>
          <a:p>
            <a:pPr marL="514350" indent="-514350"/>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Basic Site Information</a:t>
            </a:r>
            <a:endParaRPr lang="en-GB" dirty="0"/>
          </a:p>
        </p:txBody>
      </p:sp>
      <p:pic>
        <p:nvPicPr>
          <p:cNvPr id="6" name="Content Placeholder 5" descr="Basic site information_1.PNG"/>
          <p:cNvPicPr>
            <a:picLocks noGrp="1" noChangeAspect="1"/>
          </p:cNvPicPr>
          <p:nvPr>
            <p:ph idx="1"/>
          </p:nvPr>
        </p:nvPicPr>
        <p:blipFill>
          <a:blip r:embed="rId2" cstate="print"/>
          <a:stretch>
            <a:fillRect/>
          </a:stretch>
        </p:blipFill>
        <p:spPr>
          <a:xfrm>
            <a:off x="2854843" y="1600200"/>
            <a:ext cx="3434313" cy="4525963"/>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type of home and how many?</a:t>
            </a:r>
            <a:endParaRPr lang="en-GB" dirty="0"/>
          </a:p>
        </p:txBody>
      </p:sp>
      <p:pic>
        <p:nvPicPr>
          <p:cNvPr id="4" name="Content Placeholder 3" descr="Development Characteristics.PNG"/>
          <p:cNvPicPr>
            <a:picLocks noGrp="1" noChangeAspect="1"/>
          </p:cNvPicPr>
          <p:nvPr>
            <p:ph idx="1"/>
          </p:nvPr>
        </p:nvPicPr>
        <p:blipFill>
          <a:blip r:embed="rId3" cstate="print"/>
          <a:stretch>
            <a:fillRect/>
          </a:stretch>
        </p:blipFill>
        <p:spPr>
          <a:xfrm>
            <a:off x="1727878" y="1600200"/>
            <a:ext cx="5688243" cy="4525963"/>
          </a:xfrm>
        </p:spPr>
      </p:pic>
      <p:sp>
        <p:nvSpPr>
          <p:cNvPr id="5" name="TextBox 4"/>
          <p:cNvSpPr txBox="1"/>
          <p:nvPr/>
        </p:nvSpPr>
        <p:spPr>
          <a:xfrm>
            <a:off x="7524328" y="3861048"/>
            <a:ext cx="1440160" cy="1754326"/>
          </a:xfrm>
          <a:prstGeom prst="rect">
            <a:avLst/>
          </a:prstGeom>
          <a:noFill/>
        </p:spPr>
        <p:txBody>
          <a:bodyPr wrap="square" rtlCol="0">
            <a:spAutoFit/>
          </a:bodyPr>
          <a:lstStyle/>
          <a:p>
            <a:r>
              <a:rPr lang="en-GB" dirty="0" smtClean="0"/>
              <a:t>Toolkit considers parking (surface and under croft) and the costs </a:t>
            </a:r>
            <a:endParaRPr lang="en-GB" dirty="0"/>
          </a:p>
        </p:txBody>
      </p:sp>
      <p:sp>
        <p:nvSpPr>
          <p:cNvPr id="6" name="TextBox 5"/>
          <p:cNvSpPr txBox="1"/>
          <p:nvPr/>
        </p:nvSpPr>
        <p:spPr>
          <a:xfrm>
            <a:off x="323528" y="1772816"/>
            <a:ext cx="1152128" cy="1200329"/>
          </a:xfrm>
          <a:prstGeom prst="rect">
            <a:avLst/>
          </a:prstGeom>
          <a:noFill/>
        </p:spPr>
        <p:txBody>
          <a:bodyPr wrap="square" rtlCol="0">
            <a:spAutoFit/>
          </a:bodyPr>
          <a:lstStyle/>
          <a:p>
            <a:r>
              <a:rPr lang="en-GB" dirty="0" smtClean="0"/>
              <a:t>“No. of Storeys” – applies to flats only </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Market Value</a:t>
            </a:r>
            <a:endParaRPr lang="en-GB" dirty="0"/>
          </a:p>
        </p:txBody>
      </p:sp>
      <p:pic>
        <p:nvPicPr>
          <p:cNvPr id="4" name="Content Placeholder 3" descr="Market values.PNG"/>
          <p:cNvPicPr>
            <a:picLocks noGrp="1" noChangeAspect="1"/>
          </p:cNvPicPr>
          <p:nvPr>
            <p:ph idx="1"/>
          </p:nvPr>
        </p:nvPicPr>
        <p:blipFill>
          <a:blip r:embed="rId3" cstate="print"/>
          <a:stretch>
            <a:fillRect/>
          </a:stretch>
        </p:blipFill>
        <p:spPr>
          <a:xfrm>
            <a:off x="2829038" y="1600200"/>
            <a:ext cx="3485924" cy="4525963"/>
          </a:xfrm>
        </p:spPr>
      </p:pic>
      <p:sp>
        <p:nvSpPr>
          <p:cNvPr id="5" name="TextBox 4"/>
          <p:cNvSpPr txBox="1"/>
          <p:nvPr/>
        </p:nvSpPr>
        <p:spPr>
          <a:xfrm>
            <a:off x="827584" y="2924944"/>
            <a:ext cx="1656184" cy="646331"/>
          </a:xfrm>
          <a:prstGeom prst="rect">
            <a:avLst/>
          </a:prstGeom>
          <a:noFill/>
        </p:spPr>
        <p:txBody>
          <a:bodyPr wrap="square" rtlCol="0">
            <a:spAutoFit/>
          </a:bodyPr>
          <a:lstStyle/>
          <a:p>
            <a:r>
              <a:rPr lang="en-GB" u="sng" dirty="0" smtClean="0"/>
              <a:t>There are no default prices</a:t>
            </a:r>
            <a:endParaRPr lang="en-GB" u="sn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Tenure Mix</a:t>
            </a:r>
            <a:endParaRPr lang="en-GB" dirty="0"/>
          </a:p>
        </p:txBody>
      </p:sp>
      <p:pic>
        <p:nvPicPr>
          <p:cNvPr id="4" name="Content Placeholder 3" descr="Percentage affordable.PNG"/>
          <p:cNvPicPr>
            <a:picLocks noGrp="1" noChangeAspect="1"/>
          </p:cNvPicPr>
          <p:nvPr>
            <p:ph idx="1"/>
          </p:nvPr>
        </p:nvPicPr>
        <p:blipFill>
          <a:blip r:embed="rId2" cstate="print"/>
          <a:stretch>
            <a:fillRect/>
          </a:stretch>
        </p:blipFill>
        <p:spPr>
          <a:xfrm>
            <a:off x="2433872" y="1600200"/>
            <a:ext cx="4276255" cy="4525963"/>
          </a:xfrm>
        </p:spPr>
      </p:pic>
      <p:sp>
        <p:nvSpPr>
          <p:cNvPr id="5" name="TextBox 4"/>
          <p:cNvSpPr txBox="1"/>
          <p:nvPr/>
        </p:nvSpPr>
        <p:spPr>
          <a:xfrm>
            <a:off x="395536" y="2708920"/>
            <a:ext cx="1728192" cy="646331"/>
          </a:xfrm>
          <a:prstGeom prst="rect">
            <a:avLst/>
          </a:prstGeom>
          <a:noFill/>
        </p:spPr>
        <p:txBody>
          <a:bodyPr wrap="square" rtlCol="0">
            <a:spAutoFit/>
          </a:bodyPr>
          <a:lstStyle/>
          <a:p>
            <a:r>
              <a:rPr lang="en-GB" dirty="0" smtClean="0"/>
              <a:t>% Affordable housing...</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2785</TotalTime>
  <Words>1099</Words>
  <Application>Microsoft Office PowerPoint</Application>
  <PresentationFormat>On-screen Show (4:3)</PresentationFormat>
  <Paragraphs>130</Paragraphs>
  <Slides>15</Slides>
  <Notes>12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Affordable Housing Scrutiny Committee </vt:lpstr>
      <vt:lpstr>Agenda Item 4</vt:lpstr>
      <vt:lpstr>Three Dragons</vt:lpstr>
      <vt:lpstr>Three Dragons Toolkit: Principles and Application </vt:lpstr>
      <vt:lpstr>Three Dragons at PCNPA</vt:lpstr>
      <vt:lpstr>Basic Site Information</vt:lpstr>
      <vt:lpstr>What type of home and how many?</vt:lpstr>
      <vt:lpstr>Market Value</vt:lpstr>
      <vt:lpstr>Tenure Mix</vt:lpstr>
      <vt:lpstr>Results</vt:lpstr>
      <vt:lpstr>Policy - Flexibility</vt:lpstr>
      <vt:lpstr>Reviewing Policy</vt:lpstr>
      <vt:lpstr>Reviewing Policy cont’d</vt:lpstr>
      <vt:lpstr>Supplementary Planning Guidance</vt:lpstr>
      <vt:lpstr>Defining local need</vt:lpstr>
    </vt:vector>
  </TitlesOfParts>
  <Company>PCNP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Shaping our Future</dc:title>
  <dc:creator>martinad</dc:creator>
  <cp:lastModifiedBy>Caroline Llewellyn</cp:lastModifiedBy>
  <cp:revision>220</cp:revision>
  <dcterms:created xsi:type="dcterms:W3CDTF">2006-06-16T10:47:27Z</dcterms:created>
  <dcterms:modified xsi:type="dcterms:W3CDTF">2013-10-31T15:10:27Z</dcterms:modified>
</cp:coreProperties>
</file>